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9"/>
  </p:notesMasterIdLst>
  <p:handoutMasterIdLst>
    <p:handoutMasterId r:id="rId40"/>
  </p:handoutMasterIdLst>
  <p:sldIdLst>
    <p:sldId id="288" r:id="rId5"/>
    <p:sldId id="3988" r:id="rId6"/>
    <p:sldId id="3989" r:id="rId7"/>
    <p:sldId id="4024" r:id="rId8"/>
    <p:sldId id="3991" r:id="rId9"/>
    <p:sldId id="3992" r:id="rId10"/>
    <p:sldId id="3993" r:id="rId11"/>
    <p:sldId id="3994" r:id="rId12"/>
    <p:sldId id="4020" r:id="rId13"/>
    <p:sldId id="3996" r:id="rId14"/>
    <p:sldId id="3997" r:id="rId15"/>
    <p:sldId id="4000" r:id="rId16"/>
    <p:sldId id="3998" r:id="rId17"/>
    <p:sldId id="3999" r:id="rId18"/>
    <p:sldId id="4001" r:id="rId19"/>
    <p:sldId id="4002" r:id="rId20"/>
    <p:sldId id="4023" r:id="rId21"/>
    <p:sldId id="4003" r:id="rId22"/>
    <p:sldId id="4004" r:id="rId23"/>
    <p:sldId id="4005" r:id="rId24"/>
    <p:sldId id="4006" r:id="rId25"/>
    <p:sldId id="4007" r:id="rId26"/>
    <p:sldId id="4022" r:id="rId27"/>
    <p:sldId id="4027" r:id="rId28"/>
    <p:sldId id="4025" r:id="rId29"/>
    <p:sldId id="4026" r:id="rId30"/>
    <p:sldId id="4028" r:id="rId31"/>
    <p:sldId id="4012" r:id="rId32"/>
    <p:sldId id="4013" r:id="rId33"/>
    <p:sldId id="310" r:id="rId34"/>
    <p:sldId id="4015" r:id="rId35"/>
    <p:sldId id="4016" r:id="rId36"/>
    <p:sldId id="4017" r:id="rId37"/>
    <p:sldId id="401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75E143-569E-4F77-9DCD-40ED40E4B50C}">
          <p14:sldIdLst>
            <p14:sldId id="288"/>
            <p14:sldId id="3988"/>
            <p14:sldId id="3989"/>
            <p14:sldId id="4024"/>
            <p14:sldId id="3991"/>
            <p14:sldId id="3992"/>
            <p14:sldId id="3993"/>
            <p14:sldId id="3994"/>
            <p14:sldId id="4020"/>
            <p14:sldId id="3996"/>
            <p14:sldId id="3997"/>
            <p14:sldId id="4000"/>
            <p14:sldId id="3998"/>
            <p14:sldId id="3999"/>
            <p14:sldId id="4001"/>
            <p14:sldId id="4002"/>
            <p14:sldId id="4023"/>
            <p14:sldId id="4003"/>
            <p14:sldId id="4004"/>
            <p14:sldId id="4005"/>
            <p14:sldId id="4006"/>
            <p14:sldId id="4007"/>
            <p14:sldId id="4022"/>
            <p14:sldId id="4027"/>
            <p14:sldId id="4025"/>
            <p14:sldId id="4026"/>
            <p14:sldId id="4028"/>
            <p14:sldId id="4012"/>
            <p14:sldId id="4013"/>
            <p14:sldId id="310"/>
            <p14:sldId id="4015"/>
            <p14:sldId id="4016"/>
            <p14:sldId id="4017"/>
            <p14:sldId id="4018"/>
          </p14:sldIdLst>
        </p14:section>
      </p14:sectionLst>
    </p:ext>
    <p:ext uri="{EFAFB233-063F-42B5-8137-9DF3F51BA10A}">
      <p15:sldGuideLst xmlns:p15="http://schemas.microsoft.com/office/powerpoint/2012/main">
        <p15:guide id="1" orient="horz" pos="409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dovic, Kathleen (MOH)" initials="DK(" lastIdx="2" clrIdx="0">
    <p:extLst>
      <p:ext uri="{19B8F6BF-5375-455C-9EA6-DF929625EA0E}">
        <p15:presenceInfo xmlns:p15="http://schemas.microsoft.com/office/powerpoint/2012/main" userId="S::Kathleen.Dedovic@ontario.ca::46f30c11-6fc4-4091-8f69-becfc0bdf8a3" providerId="AD"/>
      </p:ext>
    </p:extLst>
  </p:cmAuthor>
  <p:cmAuthor id="2" name="Angela" initials="A" lastIdx="32" clrIdx="1">
    <p:extLst>
      <p:ext uri="{19B8F6BF-5375-455C-9EA6-DF929625EA0E}">
        <p15:presenceInfo xmlns:p15="http://schemas.microsoft.com/office/powerpoint/2012/main" userId="S::Angela.Copeland@ontario.ca::deaa68bc-89fa-483b-80ba-ce3029b6184c" providerId="AD"/>
      </p:ext>
    </p:extLst>
  </p:cmAuthor>
  <p:cmAuthor id="3" name="Cheng, Tracy (MOH)" initials="CT(" lastIdx="2" clrIdx="2">
    <p:extLst>
      <p:ext uri="{19B8F6BF-5375-455C-9EA6-DF929625EA0E}">
        <p15:presenceInfo xmlns:p15="http://schemas.microsoft.com/office/powerpoint/2012/main" userId="S::Tracy.Cheng@ontario.ca::61e2d468-5c1d-47fd-a994-9b55266c95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8D4"/>
    <a:srgbClr val="009999"/>
    <a:srgbClr val="91278E"/>
    <a:srgbClr val="CC66FF"/>
    <a:srgbClr val="ED49BE"/>
    <a:srgbClr val="0086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7" autoAdjust="0"/>
    <p:restoredTop sz="94660"/>
  </p:normalViewPr>
  <p:slideViewPr>
    <p:cSldViewPr snapToGrid="0">
      <p:cViewPr>
        <p:scale>
          <a:sx n="150" d="100"/>
          <a:sy n="150" d="100"/>
        </p:scale>
        <p:origin x="-1176" y="-3252"/>
      </p:cViewPr>
      <p:guideLst>
        <p:guide orient="horz" pos="4099"/>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u, Zhenyu (Daniel) (MOH)" userId="48b2ea25-4832-453f-a672-f809a44b4b8f" providerId="ADAL" clId="{F701F5A3-121B-47D7-91A0-CA773F52BC3D}"/>
    <pc:docChg chg="modSld">
      <pc:chgData name="Wu, Zhenyu (Daniel) (MOH)" userId="48b2ea25-4832-453f-a672-f809a44b4b8f" providerId="ADAL" clId="{F701F5A3-121B-47D7-91A0-CA773F52BC3D}" dt="2024-01-16T19:47:27.035" v="2" actId="1076"/>
      <pc:docMkLst>
        <pc:docMk/>
      </pc:docMkLst>
      <pc:sldChg chg="modSp mod">
        <pc:chgData name="Wu, Zhenyu (Daniel) (MOH)" userId="48b2ea25-4832-453f-a672-f809a44b4b8f" providerId="ADAL" clId="{F701F5A3-121B-47D7-91A0-CA773F52BC3D}" dt="2024-01-16T19:47:27.035" v="2" actId="1076"/>
        <pc:sldMkLst>
          <pc:docMk/>
          <pc:sldMk cId="3980016298" sldId="4020"/>
        </pc:sldMkLst>
        <pc:grpChg chg="mod">
          <ac:chgData name="Wu, Zhenyu (Daniel) (MOH)" userId="48b2ea25-4832-453f-a672-f809a44b4b8f" providerId="ADAL" clId="{F701F5A3-121B-47D7-91A0-CA773F52BC3D}" dt="2024-01-16T19:47:27.035" v="2" actId="1076"/>
          <ac:grpSpMkLst>
            <pc:docMk/>
            <pc:sldMk cId="3980016298" sldId="4020"/>
            <ac:grpSpMk id="63" creationId="{7C83A056-F060-C405-0198-CACF685A31B2}"/>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8442D5-0765-4740-8BF6-B27AB3CA7E15}" type="doc">
      <dgm:prSet loTypeId="urn:microsoft.com/office/officeart/2005/8/layout/hierarchy6" loCatId="hierarchy" qsTypeId="urn:microsoft.com/office/officeart/2005/8/quickstyle/simple1" qsCatId="simple" csTypeId="urn:microsoft.com/office/officeart/2005/8/colors/accent1_1" csCatId="accent1" phldr="1"/>
      <dgm:spPr/>
      <dgm:t>
        <a:bodyPr/>
        <a:lstStyle/>
        <a:p>
          <a:endParaRPr lang="en-US"/>
        </a:p>
      </dgm:t>
    </dgm:pt>
    <dgm:pt modelId="{11953BFF-6E79-49BD-AE6E-8CC5269F8C58}">
      <dgm:prSet phldrT="[Text]" custT="1"/>
      <dgm:spPr/>
      <dgm:t>
        <a:bodyPr/>
        <a:lstStyle/>
        <a:p>
          <a:pPr>
            <a:lnSpc>
              <a:spcPct val="100000"/>
            </a:lnSpc>
            <a:spcAft>
              <a:spcPts val="0"/>
            </a:spcAft>
          </a:pPr>
          <a:r>
            <a:rPr lang="en-US" sz="950" i="0" dirty="0">
              <a:solidFill>
                <a:schemeClr val="tx1"/>
              </a:solidFill>
            </a:rPr>
            <a:t>Emergency Health Services  Directors Steering Committee (DSC)</a:t>
          </a:r>
        </a:p>
      </dgm:t>
    </dgm:pt>
    <dgm:pt modelId="{41462006-90B3-4436-9F0C-1ED79C870FBF}" type="parTrans" cxnId="{41969F74-307A-4F0B-87F0-8A6BAA04AC42}">
      <dgm:prSet/>
      <dgm:spPr/>
      <dgm:t>
        <a:bodyPr/>
        <a:lstStyle/>
        <a:p>
          <a:endParaRPr lang="en-US"/>
        </a:p>
      </dgm:t>
    </dgm:pt>
    <dgm:pt modelId="{4C117CA5-D73D-4B62-959E-458699365DA7}" type="sibTrans" cxnId="{41969F74-307A-4F0B-87F0-8A6BAA04AC42}">
      <dgm:prSet/>
      <dgm:spPr/>
      <dgm:t>
        <a:bodyPr/>
        <a:lstStyle/>
        <a:p>
          <a:endParaRPr lang="en-US"/>
        </a:p>
      </dgm:t>
    </dgm:pt>
    <dgm:pt modelId="{D4C78218-0A96-43A3-BF49-31CC69404609}">
      <dgm:prSet phldrT="[Text]" custT="1"/>
      <dgm:spPr>
        <a:solidFill>
          <a:schemeClr val="bg1"/>
        </a:solidFill>
        <a:ln>
          <a:solidFill>
            <a:srgbClr val="53548A"/>
          </a:solidFill>
          <a:prstDash val="solid"/>
        </a:ln>
      </dgm:spPr>
      <dgm:t>
        <a:bodyPr/>
        <a:lstStyle/>
        <a:p>
          <a:r>
            <a:rPr lang="en-US" sz="800" dirty="0">
              <a:solidFill>
                <a:schemeClr val="tx1"/>
              </a:solidFill>
            </a:rPr>
            <a:t>Emergency Health Provincial Standards &amp; Digital Optimization Committee</a:t>
          </a:r>
        </a:p>
      </dgm:t>
    </dgm:pt>
    <dgm:pt modelId="{4141BE38-23ED-47C3-9C93-9B92B15A9896}" type="parTrans" cxnId="{991F8820-8293-4BAD-896E-BABB5DAEFE5C}">
      <dgm:prSet/>
      <dgm:spPr/>
      <dgm:t>
        <a:bodyPr/>
        <a:lstStyle/>
        <a:p>
          <a:endParaRPr lang="en-US"/>
        </a:p>
      </dgm:t>
    </dgm:pt>
    <dgm:pt modelId="{DD1B701F-E26C-440F-B6AD-3F3EF4B14A6B}" type="sibTrans" cxnId="{991F8820-8293-4BAD-896E-BABB5DAEFE5C}">
      <dgm:prSet/>
      <dgm:spPr/>
      <dgm:t>
        <a:bodyPr/>
        <a:lstStyle/>
        <a:p>
          <a:endParaRPr lang="en-US"/>
        </a:p>
      </dgm:t>
    </dgm:pt>
    <dgm:pt modelId="{9E5004EA-9928-45AE-8213-0E0C72FD2E29}">
      <dgm:prSet phldrT="[Text]" custT="1"/>
      <dgm:spPr>
        <a:solidFill>
          <a:prstClr val="white">
            <a:hueOff val="0"/>
            <a:satOff val="0"/>
            <a:lumOff val="0"/>
            <a:alphaOff val="0"/>
          </a:prstClr>
        </a:solidFill>
        <a:ln w="12700" cap="flat" cmpd="sng" algn="ctr">
          <a:solidFill>
            <a:srgbClr val="4E67C8">
              <a:shade val="80000"/>
              <a:hueOff val="0"/>
              <a:satOff val="0"/>
              <a:lumOff val="0"/>
              <a:alphaOff val="0"/>
            </a:srgbClr>
          </a:solidFill>
          <a:prstDash val="solid"/>
          <a:miter lim="800000"/>
        </a:ln>
        <a:effectLst/>
      </dgm:spPr>
      <dgm:t>
        <a:bodyPr spcFirstLastPara="0" vert="horz" wrap="square" lIns="34290" tIns="34290" rIns="34290" bIns="34290" numCol="1" spcCol="1270" anchor="ctr" anchorCtr="0"/>
        <a:lstStyle/>
        <a:p>
          <a:pPr marL="0" lvl="0" indent="0" algn="ctr" defTabSz="400050">
            <a:lnSpc>
              <a:spcPct val="90000"/>
            </a:lnSpc>
            <a:spcBef>
              <a:spcPct val="0"/>
            </a:spcBef>
            <a:spcAft>
              <a:spcPct val="35000"/>
            </a:spcAft>
            <a:buNone/>
          </a:pPr>
          <a:r>
            <a:rPr lang="en-US" sz="900" kern="1200" dirty="0">
              <a:solidFill>
                <a:prstClr val="black">
                  <a:hueOff val="0"/>
                  <a:satOff val="0"/>
                  <a:lumOff val="0"/>
                  <a:alphaOff val="0"/>
                </a:prstClr>
              </a:solidFill>
              <a:latin typeface="Raleway"/>
              <a:ea typeface="+mn-ea"/>
              <a:cs typeface="+mn-cs"/>
            </a:rPr>
            <a:t>MOH PSRN Project</a:t>
          </a:r>
        </a:p>
      </dgm:t>
    </dgm:pt>
    <dgm:pt modelId="{9CD8AEBA-5D4A-48C8-AA8D-E3376A846BA0}" type="parTrans" cxnId="{4F49E317-0190-4686-905E-DFFCC7DE2FE5}">
      <dgm:prSet/>
      <dgm:spPr/>
      <dgm:t>
        <a:bodyPr/>
        <a:lstStyle/>
        <a:p>
          <a:endParaRPr lang="en-US"/>
        </a:p>
      </dgm:t>
    </dgm:pt>
    <dgm:pt modelId="{79EBE2DD-4DB5-4C46-B2D8-27D7D6CAF180}" type="sibTrans" cxnId="{4F49E317-0190-4686-905E-DFFCC7DE2FE5}">
      <dgm:prSet/>
      <dgm:spPr/>
      <dgm:t>
        <a:bodyPr/>
        <a:lstStyle/>
        <a:p>
          <a:endParaRPr lang="en-US"/>
        </a:p>
      </dgm:t>
    </dgm:pt>
    <dgm:pt modelId="{593D99AF-A58A-4E6A-B8E7-4CB281DF5DB7}">
      <dgm:prSet phldrT="[Text]" custT="1"/>
      <dgm:spPr/>
      <dgm:t>
        <a:bodyPr/>
        <a:lstStyle/>
        <a:p>
          <a:r>
            <a:rPr lang="en-US" sz="900" dirty="0"/>
            <a:t>Telephony &amp; Next Gen 9-1-1 Projects</a:t>
          </a:r>
        </a:p>
      </dgm:t>
    </dgm:pt>
    <dgm:pt modelId="{21960C4C-5E41-4853-A4D4-2329221AE239}" type="parTrans" cxnId="{73D08E50-8398-4EE4-B096-8E16E1F881A9}">
      <dgm:prSet/>
      <dgm:spPr/>
      <dgm:t>
        <a:bodyPr/>
        <a:lstStyle/>
        <a:p>
          <a:endParaRPr lang="en-US"/>
        </a:p>
      </dgm:t>
    </dgm:pt>
    <dgm:pt modelId="{5E2053DC-09D8-49C8-8841-6727BFAB94AD}" type="sibTrans" cxnId="{73D08E50-8398-4EE4-B096-8E16E1F881A9}">
      <dgm:prSet/>
      <dgm:spPr/>
      <dgm:t>
        <a:bodyPr/>
        <a:lstStyle/>
        <a:p>
          <a:endParaRPr lang="en-US"/>
        </a:p>
      </dgm:t>
    </dgm:pt>
    <dgm:pt modelId="{E86031FC-A5B3-4353-BC58-69364058336F}">
      <dgm:prSet phldrT="[Text]" custT="1"/>
      <dgm:spPr/>
      <dgm:t>
        <a:bodyPr/>
        <a:lstStyle/>
        <a:p>
          <a:r>
            <a:rPr lang="en-US" sz="900" dirty="0"/>
            <a:t>MPDS Project</a:t>
          </a:r>
        </a:p>
      </dgm:t>
    </dgm:pt>
    <dgm:pt modelId="{3094BD15-2880-4FCA-BB49-C0DEBDFADA37}" type="parTrans" cxnId="{E09E6113-7FC7-4049-BD0D-DBEEE7AB4D2F}">
      <dgm:prSet/>
      <dgm:spPr/>
      <dgm:t>
        <a:bodyPr/>
        <a:lstStyle/>
        <a:p>
          <a:endParaRPr lang="en-US"/>
        </a:p>
      </dgm:t>
    </dgm:pt>
    <dgm:pt modelId="{579CF795-8D23-4678-B5E3-018AE1EF6108}" type="sibTrans" cxnId="{E09E6113-7FC7-4049-BD0D-DBEEE7AB4D2F}">
      <dgm:prSet/>
      <dgm:spPr/>
      <dgm:t>
        <a:bodyPr/>
        <a:lstStyle/>
        <a:p>
          <a:endParaRPr lang="en-US"/>
        </a:p>
      </dgm:t>
    </dgm:pt>
    <dgm:pt modelId="{586DE80F-EE01-4B06-91B6-CF66C91DB178}">
      <dgm:prSet phldrT="[Text]" custT="1"/>
      <dgm:spPr/>
      <dgm:t>
        <a:bodyPr/>
        <a:lstStyle/>
        <a:p>
          <a:r>
            <a:rPr lang="en-US" sz="900" dirty="0"/>
            <a:t>ADDS Project</a:t>
          </a:r>
        </a:p>
      </dgm:t>
    </dgm:pt>
    <dgm:pt modelId="{A01DDFC1-F88B-4525-8260-70840D2E7D90}" type="parTrans" cxnId="{113C91D6-DFA3-47BE-A49D-919C6BCBABB3}">
      <dgm:prSet/>
      <dgm:spPr/>
      <dgm:t>
        <a:bodyPr/>
        <a:lstStyle/>
        <a:p>
          <a:endParaRPr lang="en-US"/>
        </a:p>
      </dgm:t>
    </dgm:pt>
    <dgm:pt modelId="{62FB2699-4E70-41B4-ABE2-1FE43272377D}" type="sibTrans" cxnId="{113C91D6-DFA3-47BE-A49D-919C6BCBABB3}">
      <dgm:prSet/>
      <dgm:spPr/>
      <dgm:t>
        <a:bodyPr/>
        <a:lstStyle/>
        <a:p>
          <a:endParaRPr lang="en-US"/>
        </a:p>
      </dgm:t>
    </dgm:pt>
    <dgm:pt modelId="{93AE6ADC-2564-440A-BA50-4D09A321868B}">
      <dgm:prSet phldrT="[Text]" custT="1"/>
      <dgm:spPr/>
      <dgm:t>
        <a:bodyPr/>
        <a:lstStyle/>
        <a:p>
          <a:r>
            <a:rPr lang="en-US" sz="900" dirty="0">
              <a:solidFill>
                <a:schemeClr val="tx1"/>
              </a:solidFill>
            </a:rPr>
            <a:t>EHOCM  Project</a:t>
          </a:r>
        </a:p>
      </dgm:t>
    </dgm:pt>
    <dgm:pt modelId="{CC042106-C642-4AA8-AFEB-0E2EBAEE88F4}" type="parTrans" cxnId="{DBEF0824-7EAE-4E8E-B430-A1136FD3531F}">
      <dgm:prSet/>
      <dgm:spPr/>
      <dgm:t>
        <a:bodyPr/>
        <a:lstStyle/>
        <a:p>
          <a:endParaRPr lang="en-US"/>
        </a:p>
      </dgm:t>
    </dgm:pt>
    <dgm:pt modelId="{FCCC8B0E-4EF4-4C1B-9525-E794CAAB8245}" type="sibTrans" cxnId="{DBEF0824-7EAE-4E8E-B430-A1136FD3531F}">
      <dgm:prSet/>
      <dgm:spPr/>
      <dgm:t>
        <a:bodyPr/>
        <a:lstStyle/>
        <a:p>
          <a:endParaRPr lang="en-US"/>
        </a:p>
      </dgm:t>
    </dgm:pt>
    <dgm:pt modelId="{C159DDCA-287B-46AA-A25A-B64F50C91DEB}">
      <dgm:prSet custT="1"/>
      <dgm:spPr>
        <a:solidFill>
          <a:schemeClr val="bg1"/>
        </a:solidFill>
      </dgm:spPr>
      <dgm:t>
        <a:bodyPr/>
        <a:lstStyle/>
        <a:p>
          <a:r>
            <a:rPr lang="en-US" sz="1000" dirty="0"/>
            <a:t>Emergency Health Digital and Data Council</a:t>
          </a:r>
        </a:p>
      </dgm:t>
    </dgm:pt>
    <dgm:pt modelId="{C1B2CBE2-8336-4282-82EB-55AB9A192651}" type="parTrans" cxnId="{4F5BB1EA-6CA4-4467-84E2-F45EA2C534CF}">
      <dgm:prSet/>
      <dgm:spPr/>
      <dgm:t>
        <a:bodyPr/>
        <a:lstStyle/>
        <a:p>
          <a:endParaRPr lang="en-CA"/>
        </a:p>
      </dgm:t>
    </dgm:pt>
    <dgm:pt modelId="{DA5E259B-F1D4-4AC6-8EAC-D41764A75213}" type="sibTrans" cxnId="{4F5BB1EA-6CA4-4467-84E2-F45EA2C534CF}">
      <dgm:prSet/>
      <dgm:spPr/>
      <dgm:t>
        <a:bodyPr/>
        <a:lstStyle/>
        <a:p>
          <a:endParaRPr lang="en-CA"/>
        </a:p>
      </dgm:t>
    </dgm:pt>
    <dgm:pt modelId="{4E4BFF6B-CDE0-481B-9CAE-0B8673B98E29}">
      <dgm:prSet phldrT="[Text]" custT="1"/>
      <dgm:spPr/>
      <dgm:t>
        <a:bodyPr/>
        <a:lstStyle/>
        <a:p>
          <a:r>
            <a:rPr lang="en-US" sz="900" dirty="0"/>
            <a:t>CAD Projects</a:t>
          </a:r>
        </a:p>
      </dgm:t>
    </dgm:pt>
    <dgm:pt modelId="{5E218D84-F747-4F08-B707-3ECF2F1987AC}" type="parTrans" cxnId="{DA89B6DB-2BDC-421D-8C30-1D99E37F86CE}">
      <dgm:prSet/>
      <dgm:spPr/>
      <dgm:t>
        <a:bodyPr/>
        <a:lstStyle/>
        <a:p>
          <a:endParaRPr lang="en-CA"/>
        </a:p>
      </dgm:t>
    </dgm:pt>
    <dgm:pt modelId="{36000623-4E08-4BE7-9867-CE2AA0613147}" type="sibTrans" cxnId="{DA89B6DB-2BDC-421D-8C30-1D99E37F86CE}">
      <dgm:prSet/>
      <dgm:spPr/>
      <dgm:t>
        <a:bodyPr/>
        <a:lstStyle/>
        <a:p>
          <a:endParaRPr lang="en-CA"/>
        </a:p>
      </dgm:t>
    </dgm:pt>
    <dgm:pt modelId="{5D0F9869-B8B7-4F26-9F8E-82F4B615D65D}">
      <dgm:prSet phldrT="[Text]" custT="1"/>
      <dgm:spPr/>
      <dgm:t>
        <a:bodyPr/>
        <a:lstStyle/>
        <a:p>
          <a:r>
            <a:rPr lang="en-US" sz="900" dirty="0">
              <a:solidFill>
                <a:schemeClr val="tx1"/>
              </a:solidFill>
            </a:rPr>
            <a:t>Operational Intake Working Group / Governance</a:t>
          </a:r>
        </a:p>
      </dgm:t>
    </dgm:pt>
    <dgm:pt modelId="{77BD43A1-08C1-4FE5-ADE4-0FDCB59AB590}" type="parTrans" cxnId="{6E115E63-D1F7-4504-9F78-F98376FB78CF}">
      <dgm:prSet/>
      <dgm:spPr/>
      <dgm:t>
        <a:bodyPr/>
        <a:lstStyle/>
        <a:p>
          <a:endParaRPr lang="en-CA"/>
        </a:p>
      </dgm:t>
    </dgm:pt>
    <dgm:pt modelId="{58984801-AD83-4CAA-9BC7-A89916A2BA93}" type="sibTrans" cxnId="{6E115E63-D1F7-4504-9F78-F98376FB78CF}">
      <dgm:prSet/>
      <dgm:spPr/>
      <dgm:t>
        <a:bodyPr/>
        <a:lstStyle/>
        <a:p>
          <a:endParaRPr lang="en-CA"/>
        </a:p>
      </dgm:t>
    </dgm:pt>
    <dgm:pt modelId="{1BD8895D-7179-4618-9B23-4E94EADEBB4C}" type="pres">
      <dgm:prSet presAssocID="{8E8442D5-0765-4740-8BF6-B27AB3CA7E15}" presName="mainComposite" presStyleCnt="0">
        <dgm:presLayoutVars>
          <dgm:chPref val="1"/>
          <dgm:dir/>
          <dgm:animOne val="branch"/>
          <dgm:animLvl val="lvl"/>
          <dgm:resizeHandles val="exact"/>
        </dgm:presLayoutVars>
      </dgm:prSet>
      <dgm:spPr/>
    </dgm:pt>
    <dgm:pt modelId="{3500A7AF-64A7-4801-B836-CF6915D77B0E}" type="pres">
      <dgm:prSet presAssocID="{8E8442D5-0765-4740-8BF6-B27AB3CA7E15}" presName="hierFlow" presStyleCnt="0"/>
      <dgm:spPr/>
    </dgm:pt>
    <dgm:pt modelId="{C6B75724-596F-4C89-9F9D-2B92628435F5}" type="pres">
      <dgm:prSet presAssocID="{8E8442D5-0765-4740-8BF6-B27AB3CA7E15}" presName="hierChild1" presStyleCnt="0">
        <dgm:presLayoutVars>
          <dgm:chPref val="1"/>
          <dgm:animOne val="branch"/>
          <dgm:animLvl val="lvl"/>
        </dgm:presLayoutVars>
      </dgm:prSet>
      <dgm:spPr/>
    </dgm:pt>
    <dgm:pt modelId="{1590C628-C111-4780-B2F0-39F37CAEE6F3}" type="pres">
      <dgm:prSet presAssocID="{C159DDCA-287B-46AA-A25A-B64F50C91DEB}" presName="Name14" presStyleCnt="0"/>
      <dgm:spPr/>
    </dgm:pt>
    <dgm:pt modelId="{0A5A743D-781E-4D3A-94CF-D41A6899A10F}" type="pres">
      <dgm:prSet presAssocID="{C159DDCA-287B-46AA-A25A-B64F50C91DEB}" presName="level1Shape" presStyleLbl="node0" presStyleIdx="0" presStyleCnt="1" custScaleX="140099" custScaleY="66068" custLinFactNeighborX="-7228" custLinFactNeighborY="-34658">
        <dgm:presLayoutVars>
          <dgm:chPref val="3"/>
        </dgm:presLayoutVars>
      </dgm:prSet>
      <dgm:spPr/>
    </dgm:pt>
    <dgm:pt modelId="{F10E06D8-CACE-4734-852F-F66D6E0DED01}" type="pres">
      <dgm:prSet presAssocID="{C159DDCA-287B-46AA-A25A-B64F50C91DEB}" presName="hierChild2" presStyleCnt="0"/>
      <dgm:spPr/>
    </dgm:pt>
    <dgm:pt modelId="{CB2C2B10-1004-49FC-9D6D-E2F68AA56714}" type="pres">
      <dgm:prSet presAssocID="{41462006-90B3-4436-9F0C-1ED79C870FBF}" presName="Name19" presStyleLbl="parChTrans1D2" presStyleIdx="0" presStyleCnt="1"/>
      <dgm:spPr/>
    </dgm:pt>
    <dgm:pt modelId="{1BFAE543-0A34-4FB3-8E37-5B2797735F45}" type="pres">
      <dgm:prSet presAssocID="{11953BFF-6E79-49BD-AE6E-8CC5269F8C58}" presName="Name21" presStyleCnt="0"/>
      <dgm:spPr/>
    </dgm:pt>
    <dgm:pt modelId="{147CE535-1410-416A-B182-48AA0174CA13}" type="pres">
      <dgm:prSet presAssocID="{11953BFF-6E79-49BD-AE6E-8CC5269F8C58}" presName="level2Shape" presStyleLbl="node2" presStyleIdx="0" presStyleCnt="1" custScaleX="150558" custScaleY="66068" custLinFactNeighborX="-7228" custLinFactNeighborY="-29013"/>
      <dgm:spPr/>
    </dgm:pt>
    <dgm:pt modelId="{1FD1F66E-BE95-4036-88B6-9D84A2AD56C3}" type="pres">
      <dgm:prSet presAssocID="{11953BFF-6E79-49BD-AE6E-8CC5269F8C58}" presName="hierChild3" presStyleCnt="0"/>
      <dgm:spPr/>
    </dgm:pt>
    <dgm:pt modelId="{CFF8A06B-7EDA-427F-ACDD-571ED95D3DA7}" type="pres">
      <dgm:prSet presAssocID="{9CD8AEBA-5D4A-48C8-AA8D-E3376A846BA0}" presName="Name19" presStyleLbl="parChTrans1D3" presStyleIdx="0" presStyleCnt="8"/>
      <dgm:spPr/>
    </dgm:pt>
    <dgm:pt modelId="{A5D97FB0-B859-417F-97DC-75E44DD7A521}" type="pres">
      <dgm:prSet presAssocID="{9E5004EA-9928-45AE-8213-0E0C72FD2E29}" presName="Name21" presStyleCnt="0"/>
      <dgm:spPr/>
    </dgm:pt>
    <dgm:pt modelId="{432C80D2-79EB-4F47-9157-5C3D485B475E}" type="pres">
      <dgm:prSet presAssocID="{9E5004EA-9928-45AE-8213-0E0C72FD2E29}" presName="level2Shape" presStyleLbl="node3" presStyleIdx="0" presStyleCnt="8" custScaleX="58189" custLinFactNeighborX="1224" custLinFactNeighborY="23111"/>
      <dgm:spPr>
        <a:xfrm>
          <a:off x="117118" y="2972730"/>
          <a:ext cx="613542" cy="702930"/>
        </a:xfrm>
        <a:prstGeom prst="roundRect">
          <a:avLst>
            <a:gd name="adj" fmla="val 10000"/>
          </a:avLst>
        </a:prstGeom>
      </dgm:spPr>
    </dgm:pt>
    <dgm:pt modelId="{C11AE212-E1A5-4F3E-B1EC-10F56B116602}" type="pres">
      <dgm:prSet presAssocID="{9E5004EA-9928-45AE-8213-0E0C72FD2E29}" presName="hierChild3" presStyleCnt="0"/>
      <dgm:spPr/>
    </dgm:pt>
    <dgm:pt modelId="{A1AA54F2-8470-4557-8759-B71A92301A45}" type="pres">
      <dgm:prSet presAssocID="{21960C4C-5E41-4853-A4D4-2329221AE239}" presName="Name19" presStyleLbl="parChTrans1D3" presStyleIdx="1" presStyleCnt="8"/>
      <dgm:spPr/>
    </dgm:pt>
    <dgm:pt modelId="{0D8CCFC0-303A-47BB-A583-36E9C0A94BA8}" type="pres">
      <dgm:prSet presAssocID="{593D99AF-A58A-4E6A-B8E7-4CB281DF5DB7}" presName="Name21" presStyleCnt="0"/>
      <dgm:spPr/>
    </dgm:pt>
    <dgm:pt modelId="{992BE2F0-DECA-42AF-B7B8-E00315FC42DA}" type="pres">
      <dgm:prSet presAssocID="{593D99AF-A58A-4E6A-B8E7-4CB281DF5DB7}" presName="level2Shape" presStyleLbl="node3" presStyleIdx="1" presStyleCnt="8" custScaleX="69556" custScaleY="103885" custLinFactNeighborX="-12634" custLinFactNeighborY="24123"/>
      <dgm:spPr/>
    </dgm:pt>
    <dgm:pt modelId="{B4DA8AD9-5143-4F67-96A4-8FB554B8CD87}" type="pres">
      <dgm:prSet presAssocID="{593D99AF-A58A-4E6A-B8E7-4CB281DF5DB7}" presName="hierChild3" presStyleCnt="0"/>
      <dgm:spPr/>
    </dgm:pt>
    <dgm:pt modelId="{7A153CBE-722C-4638-B48E-9086DB56413A}" type="pres">
      <dgm:prSet presAssocID="{3094BD15-2880-4FCA-BB49-C0DEBDFADA37}" presName="Name19" presStyleLbl="parChTrans1D3" presStyleIdx="2" presStyleCnt="8"/>
      <dgm:spPr/>
    </dgm:pt>
    <dgm:pt modelId="{B2E871F1-912E-46C0-85A4-C326796E71B7}" type="pres">
      <dgm:prSet presAssocID="{E86031FC-A5B3-4353-BC58-69364058336F}" presName="Name21" presStyleCnt="0"/>
      <dgm:spPr/>
    </dgm:pt>
    <dgm:pt modelId="{FEF69679-EE7A-4E94-904A-229D23CC3E43}" type="pres">
      <dgm:prSet presAssocID="{E86031FC-A5B3-4353-BC58-69364058336F}" presName="level2Shape" presStyleLbl="node3" presStyleIdx="2" presStyleCnt="8" custScaleX="69556" custScaleY="103885" custLinFactNeighborX="-25566" custLinFactNeighborY="24123"/>
      <dgm:spPr/>
    </dgm:pt>
    <dgm:pt modelId="{1F1C10B6-E415-4B26-9441-0F6ED93C9CCF}" type="pres">
      <dgm:prSet presAssocID="{E86031FC-A5B3-4353-BC58-69364058336F}" presName="hierChild3" presStyleCnt="0"/>
      <dgm:spPr/>
    </dgm:pt>
    <dgm:pt modelId="{D3C37EF5-957A-488F-B14A-6083D2E1C266}" type="pres">
      <dgm:prSet presAssocID="{A01DDFC1-F88B-4525-8260-70840D2E7D90}" presName="Name19" presStyleLbl="parChTrans1D3" presStyleIdx="3" presStyleCnt="8"/>
      <dgm:spPr/>
    </dgm:pt>
    <dgm:pt modelId="{F9513D8E-7EDA-4EB1-955C-8DE759011D55}" type="pres">
      <dgm:prSet presAssocID="{586DE80F-EE01-4B06-91B6-CF66C91DB178}" presName="Name21" presStyleCnt="0"/>
      <dgm:spPr/>
    </dgm:pt>
    <dgm:pt modelId="{A9429461-7306-4C21-9656-A0A6E116E457}" type="pres">
      <dgm:prSet presAssocID="{586DE80F-EE01-4B06-91B6-CF66C91DB178}" presName="level2Shape" presStyleLbl="node3" presStyleIdx="3" presStyleCnt="8" custScaleX="69556" custScaleY="103885" custLinFactNeighborX="69558" custLinFactNeighborY="24123"/>
      <dgm:spPr/>
    </dgm:pt>
    <dgm:pt modelId="{1B8DA5F7-6D98-4022-8CB8-F436131F6822}" type="pres">
      <dgm:prSet presAssocID="{586DE80F-EE01-4B06-91B6-CF66C91DB178}" presName="hierChild3" presStyleCnt="0"/>
      <dgm:spPr/>
    </dgm:pt>
    <dgm:pt modelId="{A9FD50D5-F9BE-4287-BF43-E0BEAD5EE8A5}" type="pres">
      <dgm:prSet presAssocID="{5E218D84-F747-4F08-B707-3ECF2F1987AC}" presName="Name19" presStyleLbl="parChTrans1D3" presStyleIdx="4" presStyleCnt="8"/>
      <dgm:spPr/>
    </dgm:pt>
    <dgm:pt modelId="{443D1C92-DEA8-4545-8BDB-1F88312C08BF}" type="pres">
      <dgm:prSet presAssocID="{4E4BFF6B-CDE0-481B-9CAE-0B8673B98E29}" presName="Name21" presStyleCnt="0"/>
      <dgm:spPr/>
    </dgm:pt>
    <dgm:pt modelId="{10FA7713-1F13-4E63-9CF0-89467EFD91BB}" type="pres">
      <dgm:prSet presAssocID="{4E4BFF6B-CDE0-481B-9CAE-0B8673B98E29}" presName="level2Shape" presStyleLbl="node3" presStyleIdx="4" presStyleCnt="8" custScaleX="69556" custScaleY="103885" custLinFactX="-25865" custLinFactNeighborX="-100000" custLinFactNeighborY="24123"/>
      <dgm:spPr/>
    </dgm:pt>
    <dgm:pt modelId="{B6C80D6A-5A73-4FE7-9301-797E2FF4BF04}" type="pres">
      <dgm:prSet presAssocID="{4E4BFF6B-CDE0-481B-9CAE-0B8673B98E29}" presName="hierChild3" presStyleCnt="0"/>
      <dgm:spPr/>
    </dgm:pt>
    <dgm:pt modelId="{74B629B2-ECFF-40CA-BB29-8EE9E57B20A5}" type="pres">
      <dgm:prSet presAssocID="{CC042106-C642-4AA8-AFEB-0E2EBAEE88F4}" presName="Name19" presStyleLbl="parChTrans1D3" presStyleIdx="5" presStyleCnt="8"/>
      <dgm:spPr/>
    </dgm:pt>
    <dgm:pt modelId="{AA9495EF-D5CF-498D-A793-DB9BAF67D372}" type="pres">
      <dgm:prSet presAssocID="{93AE6ADC-2564-440A-BA50-4D09A321868B}" presName="Name21" presStyleCnt="0"/>
      <dgm:spPr/>
    </dgm:pt>
    <dgm:pt modelId="{D84CD01A-109F-4161-B217-7279F9ED283E}" type="pres">
      <dgm:prSet presAssocID="{93AE6ADC-2564-440A-BA50-4D09A321868B}" presName="level2Shape" presStyleLbl="node3" presStyleIdx="5" presStyleCnt="8" custScaleX="69556" custScaleY="103885" custLinFactNeighborX="-31437" custLinFactNeighborY="24123"/>
      <dgm:spPr/>
    </dgm:pt>
    <dgm:pt modelId="{7B882F73-C21E-4679-9833-79B35142CE47}" type="pres">
      <dgm:prSet presAssocID="{93AE6ADC-2564-440A-BA50-4D09A321868B}" presName="hierChild3" presStyleCnt="0"/>
      <dgm:spPr/>
    </dgm:pt>
    <dgm:pt modelId="{81D39271-1A1C-4FC6-AF5E-A29D8A969668}" type="pres">
      <dgm:prSet presAssocID="{77BD43A1-08C1-4FE5-ADE4-0FDCB59AB590}" presName="Name19" presStyleLbl="parChTrans1D3" presStyleIdx="6" presStyleCnt="8"/>
      <dgm:spPr/>
    </dgm:pt>
    <dgm:pt modelId="{7785E8B9-656C-4553-927F-52068DC0ED08}" type="pres">
      <dgm:prSet presAssocID="{5D0F9869-B8B7-4F26-9F8E-82F4B615D65D}" presName="Name21" presStyleCnt="0"/>
      <dgm:spPr/>
    </dgm:pt>
    <dgm:pt modelId="{AE3C17A5-127B-450D-91CC-7F6D6582669F}" type="pres">
      <dgm:prSet presAssocID="{5D0F9869-B8B7-4F26-9F8E-82F4B615D65D}" presName="level2Shape" presStyleLbl="node3" presStyleIdx="6" presStyleCnt="8" custScaleX="81050" custLinFactNeighborX="81535" custLinFactNeighborY="24123"/>
      <dgm:spPr/>
    </dgm:pt>
    <dgm:pt modelId="{28985305-F23A-4F30-86AD-B61BBB55900F}" type="pres">
      <dgm:prSet presAssocID="{5D0F9869-B8B7-4F26-9F8E-82F4B615D65D}" presName="hierChild3" presStyleCnt="0"/>
      <dgm:spPr/>
    </dgm:pt>
    <dgm:pt modelId="{839C97F6-2736-42B3-842E-5803383A7ABA}" type="pres">
      <dgm:prSet presAssocID="{4141BE38-23ED-47C3-9C93-9B92B15A9896}" presName="Name19" presStyleLbl="parChTrans1D3" presStyleIdx="7" presStyleCnt="8"/>
      <dgm:spPr/>
    </dgm:pt>
    <dgm:pt modelId="{B0EADD38-A21D-477B-BC7E-E29BEAAD0193}" type="pres">
      <dgm:prSet presAssocID="{D4C78218-0A96-43A3-BF49-31CC69404609}" presName="Name21" presStyleCnt="0"/>
      <dgm:spPr/>
    </dgm:pt>
    <dgm:pt modelId="{117D182D-D15D-46E3-8E12-382DDCF4C2D7}" type="pres">
      <dgm:prSet presAssocID="{D4C78218-0A96-43A3-BF49-31CC69404609}" presName="level2Shape" presStyleLbl="node3" presStyleIdx="7" presStyleCnt="8" custLinFactX="-45892" custLinFactNeighborX="-100000" custLinFactNeighborY="24123"/>
      <dgm:spPr/>
    </dgm:pt>
    <dgm:pt modelId="{C3050FD7-3E31-4DAA-AFD2-3205AA857DAD}" type="pres">
      <dgm:prSet presAssocID="{D4C78218-0A96-43A3-BF49-31CC69404609}" presName="hierChild3" presStyleCnt="0"/>
      <dgm:spPr/>
    </dgm:pt>
    <dgm:pt modelId="{B1CF24DD-608A-4055-81D2-7FDA6E82150D}" type="pres">
      <dgm:prSet presAssocID="{8E8442D5-0765-4740-8BF6-B27AB3CA7E15}" presName="bgShapesFlow" presStyleCnt="0"/>
      <dgm:spPr/>
    </dgm:pt>
  </dgm:ptLst>
  <dgm:cxnLst>
    <dgm:cxn modelId="{FC651507-5EA9-4673-9E00-7A706D637BE0}" type="presOf" srcId="{8E8442D5-0765-4740-8BF6-B27AB3CA7E15}" destId="{1BD8895D-7179-4618-9B23-4E94EADEBB4C}" srcOrd="0" destOrd="0" presId="urn:microsoft.com/office/officeart/2005/8/layout/hierarchy6"/>
    <dgm:cxn modelId="{E09E6113-7FC7-4049-BD0D-DBEEE7AB4D2F}" srcId="{11953BFF-6E79-49BD-AE6E-8CC5269F8C58}" destId="{E86031FC-A5B3-4353-BC58-69364058336F}" srcOrd="2" destOrd="0" parTransId="{3094BD15-2880-4FCA-BB49-C0DEBDFADA37}" sibTransId="{579CF795-8D23-4678-B5E3-018AE1EF6108}"/>
    <dgm:cxn modelId="{4F49E317-0190-4686-905E-DFFCC7DE2FE5}" srcId="{11953BFF-6E79-49BD-AE6E-8CC5269F8C58}" destId="{9E5004EA-9928-45AE-8213-0E0C72FD2E29}" srcOrd="0" destOrd="0" parTransId="{9CD8AEBA-5D4A-48C8-AA8D-E3376A846BA0}" sibTransId="{79EBE2DD-4DB5-4C46-B2D8-27D7D6CAF180}"/>
    <dgm:cxn modelId="{991F8820-8293-4BAD-896E-BABB5DAEFE5C}" srcId="{11953BFF-6E79-49BD-AE6E-8CC5269F8C58}" destId="{D4C78218-0A96-43A3-BF49-31CC69404609}" srcOrd="7" destOrd="0" parTransId="{4141BE38-23ED-47C3-9C93-9B92B15A9896}" sibTransId="{DD1B701F-E26C-440F-B6AD-3F3EF4B14A6B}"/>
    <dgm:cxn modelId="{DBEF0824-7EAE-4E8E-B430-A1136FD3531F}" srcId="{11953BFF-6E79-49BD-AE6E-8CC5269F8C58}" destId="{93AE6ADC-2564-440A-BA50-4D09A321868B}" srcOrd="5" destOrd="0" parTransId="{CC042106-C642-4AA8-AFEB-0E2EBAEE88F4}" sibTransId="{FCCC8B0E-4EF4-4C1B-9525-E794CAAB8245}"/>
    <dgm:cxn modelId="{03365425-9D3E-4444-9EEE-180E28B4CCA8}" type="presOf" srcId="{586DE80F-EE01-4B06-91B6-CF66C91DB178}" destId="{A9429461-7306-4C21-9656-A0A6E116E457}" srcOrd="0" destOrd="0" presId="urn:microsoft.com/office/officeart/2005/8/layout/hierarchy6"/>
    <dgm:cxn modelId="{0A2D8A28-0D4A-48C5-A873-F98123F571A2}" type="presOf" srcId="{5D0F9869-B8B7-4F26-9F8E-82F4B615D65D}" destId="{AE3C17A5-127B-450D-91CC-7F6D6582669F}" srcOrd="0" destOrd="0" presId="urn:microsoft.com/office/officeart/2005/8/layout/hierarchy6"/>
    <dgm:cxn modelId="{9C14A83E-4E27-4431-A7EC-9C7446610DAD}" type="presOf" srcId="{5E218D84-F747-4F08-B707-3ECF2F1987AC}" destId="{A9FD50D5-F9BE-4287-BF43-E0BEAD5EE8A5}" srcOrd="0" destOrd="0" presId="urn:microsoft.com/office/officeart/2005/8/layout/hierarchy6"/>
    <dgm:cxn modelId="{6E115E63-D1F7-4504-9F78-F98376FB78CF}" srcId="{11953BFF-6E79-49BD-AE6E-8CC5269F8C58}" destId="{5D0F9869-B8B7-4F26-9F8E-82F4B615D65D}" srcOrd="6" destOrd="0" parTransId="{77BD43A1-08C1-4FE5-ADE4-0FDCB59AB590}" sibTransId="{58984801-AD83-4CAA-9BC7-A89916A2BA93}"/>
    <dgm:cxn modelId="{6D004843-E8BC-4313-855F-DA68D6001BFC}" type="presOf" srcId="{41462006-90B3-4436-9F0C-1ED79C870FBF}" destId="{CB2C2B10-1004-49FC-9D6D-E2F68AA56714}" srcOrd="0" destOrd="0" presId="urn:microsoft.com/office/officeart/2005/8/layout/hierarchy6"/>
    <dgm:cxn modelId="{DB107964-BE03-4D0E-9638-B490C49922F4}" type="presOf" srcId="{21960C4C-5E41-4853-A4D4-2329221AE239}" destId="{A1AA54F2-8470-4557-8759-B71A92301A45}" srcOrd="0" destOrd="0" presId="urn:microsoft.com/office/officeart/2005/8/layout/hierarchy6"/>
    <dgm:cxn modelId="{DFA7094A-0F5F-48B1-87E8-718BB163B266}" type="presOf" srcId="{CC042106-C642-4AA8-AFEB-0E2EBAEE88F4}" destId="{74B629B2-ECFF-40CA-BB29-8EE9E57B20A5}" srcOrd="0" destOrd="0" presId="urn:microsoft.com/office/officeart/2005/8/layout/hierarchy6"/>
    <dgm:cxn modelId="{93B8136B-4FD3-4F53-BE9C-775FDF084C91}" type="presOf" srcId="{9CD8AEBA-5D4A-48C8-AA8D-E3376A846BA0}" destId="{CFF8A06B-7EDA-427F-ACDD-571ED95D3DA7}" srcOrd="0" destOrd="0" presId="urn:microsoft.com/office/officeart/2005/8/layout/hierarchy6"/>
    <dgm:cxn modelId="{4F6CAB4B-F0D6-40DB-A75F-061061710A72}" type="presOf" srcId="{93AE6ADC-2564-440A-BA50-4D09A321868B}" destId="{D84CD01A-109F-4161-B217-7279F9ED283E}" srcOrd="0" destOrd="0" presId="urn:microsoft.com/office/officeart/2005/8/layout/hierarchy6"/>
    <dgm:cxn modelId="{E2B0654F-84C9-4591-AC1C-4BC4A47F996A}" type="presOf" srcId="{4141BE38-23ED-47C3-9C93-9B92B15A9896}" destId="{839C97F6-2736-42B3-842E-5803383A7ABA}" srcOrd="0" destOrd="0" presId="urn:microsoft.com/office/officeart/2005/8/layout/hierarchy6"/>
    <dgm:cxn modelId="{73D08E50-8398-4EE4-B096-8E16E1F881A9}" srcId="{11953BFF-6E79-49BD-AE6E-8CC5269F8C58}" destId="{593D99AF-A58A-4E6A-B8E7-4CB281DF5DB7}" srcOrd="1" destOrd="0" parTransId="{21960C4C-5E41-4853-A4D4-2329221AE239}" sibTransId="{5E2053DC-09D8-49C8-8841-6727BFAB94AD}"/>
    <dgm:cxn modelId="{41969F74-307A-4F0B-87F0-8A6BAA04AC42}" srcId="{C159DDCA-287B-46AA-A25A-B64F50C91DEB}" destId="{11953BFF-6E79-49BD-AE6E-8CC5269F8C58}" srcOrd="0" destOrd="0" parTransId="{41462006-90B3-4436-9F0C-1ED79C870FBF}" sibTransId="{4C117CA5-D73D-4B62-959E-458699365DA7}"/>
    <dgm:cxn modelId="{BE99507F-45F2-41BE-842A-19A7C7F29F4D}" type="presOf" srcId="{593D99AF-A58A-4E6A-B8E7-4CB281DF5DB7}" destId="{992BE2F0-DECA-42AF-B7B8-E00315FC42DA}" srcOrd="0" destOrd="0" presId="urn:microsoft.com/office/officeart/2005/8/layout/hierarchy6"/>
    <dgm:cxn modelId="{E8737C9C-FED4-4AEA-8C04-EB3ACA5CF9DF}" type="presOf" srcId="{A01DDFC1-F88B-4525-8260-70840D2E7D90}" destId="{D3C37EF5-957A-488F-B14A-6083D2E1C266}" srcOrd="0" destOrd="0" presId="urn:microsoft.com/office/officeart/2005/8/layout/hierarchy6"/>
    <dgm:cxn modelId="{5A6871A7-9B94-4498-90DA-549D96ACA45F}" type="presOf" srcId="{3094BD15-2880-4FCA-BB49-C0DEBDFADA37}" destId="{7A153CBE-722C-4638-B48E-9086DB56413A}" srcOrd="0" destOrd="0" presId="urn:microsoft.com/office/officeart/2005/8/layout/hierarchy6"/>
    <dgm:cxn modelId="{81FBF6A9-8A57-4DE1-BCC2-2921C495C496}" type="presOf" srcId="{D4C78218-0A96-43A3-BF49-31CC69404609}" destId="{117D182D-D15D-46E3-8E12-382DDCF4C2D7}" srcOrd="0" destOrd="0" presId="urn:microsoft.com/office/officeart/2005/8/layout/hierarchy6"/>
    <dgm:cxn modelId="{E67E4CC7-A1A3-4E9A-B107-ED487605054A}" type="presOf" srcId="{C159DDCA-287B-46AA-A25A-B64F50C91DEB}" destId="{0A5A743D-781E-4D3A-94CF-D41A6899A10F}" srcOrd="0" destOrd="0" presId="urn:microsoft.com/office/officeart/2005/8/layout/hierarchy6"/>
    <dgm:cxn modelId="{C985A3CB-88DC-4B9E-BC23-1FE8A5296607}" type="presOf" srcId="{11953BFF-6E79-49BD-AE6E-8CC5269F8C58}" destId="{147CE535-1410-416A-B182-48AA0174CA13}" srcOrd="0" destOrd="0" presId="urn:microsoft.com/office/officeart/2005/8/layout/hierarchy6"/>
    <dgm:cxn modelId="{4B7E67D2-4C33-4351-A719-433746EF0B29}" type="presOf" srcId="{4E4BFF6B-CDE0-481B-9CAE-0B8673B98E29}" destId="{10FA7713-1F13-4E63-9CF0-89467EFD91BB}" srcOrd="0" destOrd="0" presId="urn:microsoft.com/office/officeart/2005/8/layout/hierarchy6"/>
    <dgm:cxn modelId="{113C91D6-DFA3-47BE-A49D-919C6BCBABB3}" srcId="{11953BFF-6E79-49BD-AE6E-8CC5269F8C58}" destId="{586DE80F-EE01-4B06-91B6-CF66C91DB178}" srcOrd="3" destOrd="0" parTransId="{A01DDFC1-F88B-4525-8260-70840D2E7D90}" sibTransId="{62FB2699-4E70-41B4-ABE2-1FE43272377D}"/>
    <dgm:cxn modelId="{DA89B6DB-2BDC-421D-8C30-1D99E37F86CE}" srcId="{11953BFF-6E79-49BD-AE6E-8CC5269F8C58}" destId="{4E4BFF6B-CDE0-481B-9CAE-0B8673B98E29}" srcOrd="4" destOrd="0" parTransId="{5E218D84-F747-4F08-B707-3ECF2F1987AC}" sibTransId="{36000623-4E08-4BE7-9867-CE2AA0613147}"/>
    <dgm:cxn modelId="{FDBD5AE2-5DEE-49E9-9CA4-71B767EFBE83}" type="presOf" srcId="{77BD43A1-08C1-4FE5-ADE4-0FDCB59AB590}" destId="{81D39271-1A1C-4FC6-AF5E-A29D8A969668}" srcOrd="0" destOrd="0" presId="urn:microsoft.com/office/officeart/2005/8/layout/hierarchy6"/>
    <dgm:cxn modelId="{4F5BB1EA-6CA4-4467-84E2-F45EA2C534CF}" srcId="{8E8442D5-0765-4740-8BF6-B27AB3CA7E15}" destId="{C159DDCA-287B-46AA-A25A-B64F50C91DEB}" srcOrd="0" destOrd="0" parTransId="{C1B2CBE2-8336-4282-82EB-55AB9A192651}" sibTransId="{DA5E259B-F1D4-4AC6-8EAC-D41764A75213}"/>
    <dgm:cxn modelId="{26D226F4-97E8-4160-8BD7-3756F54D880F}" type="presOf" srcId="{9E5004EA-9928-45AE-8213-0E0C72FD2E29}" destId="{432C80D2-79EB-4F47-9157-5C3D485B475E}" srcOrd="0" destOrd="0" presId="urn:microsoft.com/office/officeart/2005/8/layout/hierarchy6"/>
    <dgm:cxn modelId="{109127FD-F404-4014-B61E-D6B76C55C8A2}" type="presOf" srcId="{E86031FC-A5B3-4353-BC58-69364058336F}" destId="{FEF69679-EE7A-4E94-904A-229D23CC3E43}" srcOrd="0" destOrd="0" presId="urn:microsoft.com/office/officeart/2005/8/layout/hierarchy6"/>
    <dgm:cxn modelId="{C29B450D-2D16-4FB3-BA67-51772FD8D9C2}" type="presParOf" srcId="{1BD8895D-7179-4618-9B23-4E94EADEBB4C}" destId="{3500A7AF-64A7-4801-B836-CF6915D77B0E}" srcOrd="0" destOrd="0" presId="urn:microsoft.com/office/officeart/2005/8/layout/hierarchy6"/>
    <dgm:cxn modelId="{66014177-E204-4F7F-8C7A-AEDBCE93005B}" type="presParOf" srcId="{3500A7AF-64A7-4801-B836-CF6915D77B0E}" destId="{C6B75724-596F-4C89-9F9D-2B92628435F5}" srcOrd="0" destOrd="0" presId="urn:microsoft.com/office/officeart/2005/8/layout/hierarchy6"/>
    <dgm:cxn modelId="{2196AE09-1223-481B-9D51-22618CC93C64}" type="presParOf" srcId="{C6B75724-596F-4C89-9F9D-2B92628435F5}" destId="{1590C628-C111-4780-B2F0-39F37CAEE6F3}" srcOrd="0" destOrd="0" presId="urn:microsoft.com/office/officeart/2005/8/layout/hierarchy6"/>
    <dgm:cxn modelId="{496D232A-51A1-4FAD-B6E0-E86E8C4753EA}" type="presParOf" srcId="{1590C628-C111-4780-B2F0-39F37CAEE6F3}" destId="{0A5A743D-781E-4D3A-94CF-D41A6899A10F}" srcOrd="0" destOrd="0" presId="urn:microsoft.com/office/officeart/2005/8/layout/hierarchy6"/>
    <dgm:cxn modelId="{78B04B14-D0B1-4641-9B98-2091BFB3C1F2}" type="presParOf" srcId="{1590C628-C111-4780-B2F0-39F37CAEE6F3}" destId="{F10E06D8-CACE-4734-852F-F66D6E0DED01}" srcOrd="1" destOrd="0" presId="urn:microsoft.com/office/officeart/2005/8/layout/hierarchy6"/>
    <dgm:cxn modelId="{462BC68F-8CDC-4CE1-81B1-FB666E36711F}" type="presParOf" srcId="{F10E06D8-CACE-4734-852F-F66D6E0DED01}" destId="{CB2C2B10-1004-49FC-9D6D-E2F68AA56714}" srcOrd="0" destOrd="0" presId="urn:microsoft.com/office/officeart/2005/8/layout/hierarchy6"/>
    <dgm:cxn modelId="{EC60BD15-BA07-4E32-927F-93FEB41CFDB6}" type="presParOf" srcId="{F10E06D8-CACE-4734-852F-F66D6E0DED01}" destId="{1BFAE543-0A34-4FB3-8E37-5B2797735F45}" srcOrd="1" destOrd="0" presId="urn:microsoft.com/office/officeart/2005/8/layout/hierarchy6"/>
    <dgm:cxn modelId="{548C0620-F7BF-4D00-8732-2DABE3AB4A0D}" type="presParOf" srcId="{1BFAE543-0A34-4FB3-8E37-5B2797735F45}" destId="{147CE535-1410-416A-B182-48AA0174CA13}" srcOrd="0" destOrd="0" presId="urn:microsoft.com/office/officeart/2005/8/layout/hierarchy6"/>
    <dgm:cxn modelId="{388AE9FF-A98C-47B1-B991-8181AEFD06A1}" type="presParOf" srcId="{1BFAE543-0A34-4FB3-8E37-5B2797735F45}" destId="{1FD1F66E-BE95-4036-88B6-9D84A2AD56C3}" srcOrd="1" destOrd="0" presId="urn:microsoft.com/office/officeart/2005/8/layout/hierarchy6"/>
    <dgm:cxn modelId="{7C42BB71-EB0E-41E0-B310-34E9EAFE74F7}" type="presParOf" srcId="{1FD1F66E-BE95-4036-88B6-9D84A2AD56C3}" destId="{CFF8A06B-7EDA-427F-ACDD-571ED95D3DA7}" srcOrd="0" destOrd="0" presId="urn:microsoft.com/office/officeart/2005/8/layout/hierarchy6"/>
    <dgm:cxn modelId="{12A08A0B-0B29-4B05-8D01-0F50847DDC35}" type="presParOf" srcId="{1FD1F66E-BE95-4036-88B6-9D84A2AD56C3}" destId="{A5D97FB0-B859-417F-97DC-75E44DD7A521}" srcOrd="1" destOrd="0" presId="urn:microsoft.com/office/officeart/2005/8/layout/hierarchy6"/>
    <dgm:cxn modelId="{2EE2CB98-A72B-4299-BA54-BFF675DD045C}" type="presParOf" srcId="{A5D97FB0-B859-417F-97DC-75E44DD7A521}" destId="{432C80D2-79EB-4F47-9157-5C3D485B475E}" srcOrd="0" destOrd="0" presId="urn:microsoft.com/office/officeart/2005/8/layout/hierarchy6"/>
    <dgm:cxn modelId="{83DBFBC5-AC6B-4A2B-BAFE-0FAAE7CC69AC}" type="presParOf" srcId="{A5D97FB0-B859-417F-97DC-75E44DD7A521}" destId="{C11AE212-E1A5-4F3E-B1EC-10F56B116602}" srcOrd="1" destOrd="0" presId="urn:microsoft.com/office/officeart/2005/8/layout/hierarchy6"/>
    <dgm:cxn modelId="{4E01AB36-0B49-44A6-8F07-7BCF4D65E6F6}" type="presParOf" srcId="{1FD1F66E-BE95-4036-88B6-9D84A2AD56C3}" destId="{A1AA54F2-8470-4557-8759-B71A92301A45}" srcOrd="2" destOrd="0" presId="urn:microsoft.com/office/officeart/2005/8/layout/hierarchy6"/>
    <dgm:cxn modelId="{020DC379-95AA-4B7A-9405-3A52A993F67F}" type="presParOf" srcId="{1FD1F66E-BE95-4036-88B6-9D84A2AD56C3}" destId="{0D8CCFC0-303A-47BB-A583-36E9C0A94BA8}" srcOrd="3" destOrd="0" presId="urn:microsoft.com/office/officeart/2005/8/layout/hierarchy6"/>
    <dgm:cxn modelId="{818AC69F-8CE6-4A4F-8DA4-AE84AB335C41}" type="presParOf" srcId="{0D8CCFC0-303A-47BB-A583-36E9C0A94BA8}" destId="{992BE2F0-DECA-42AF-B7B8-E00315FC42DA}" srcOrd="0" destOrd="0" presId="urn:microsoft.com/office/officeart/2005/8/layout/hierarchy6"/>
    <dgm:cxn modelId="{E01A7016-9E5F-4701-8FD4-46FC88E26AD0}" type="presParOf" srcId="{0D8CCFC0-303A-47BB-A583-36E9C0A94BA8}" destId="{B4DA8AD9-5143-4F67-96A4-8FB554B8CD87}" srcOrd="1" destOrd="0" presId="urn:microsoft.com/office/officeart/2005/8/layout/hierarchy6"/>
    <dgm:cxn modelId="{3CF95F17-873D-472E-BC08-651160E74324}" type="presParOf" srcId="{1FD1F66E-BE95-4036-88B6-9D84A2AD56C3}" destId="{7A153CBE-722C-4638-B48E-9086DB56413A}" srcOrd="4" destOrd="0" presId="urn:microsoft.com/office/officeart/2005/8/layout/hierarchy6"/>
    <dgm:cxn modelId="{F03FAA1D-AADE-4BDA-B701-9F1C1C7497DE}" type="presParOf" srcId="{1FD1F66E-BE95-4036-88B6-9D84A2AD56C3}" destId="{B2E871F1-912E-46C0-85A4-C326796E71B7}" srcOrd="5" destOrd="0" presId="urn:microsoft.com/office/officeart/2005/8/layout/hierarchy6"/>
    <dgm:cxn modelId="{D9658E56-05C3-4876-B7DA-6F9BD029BCEA}" type="presParOf" srcId="{B2E871F1-912E-46C0-85A4-C326796E71B7}" destId="{FEF69679-EE7A-4E94-904A-229D23CC3E43}" srcOrd="0" destOrd="0" presId="urn:microsoft.com/office/officeart/2005/8/layout/hierarchy6"/>
    <dgm:cxn modelId="{D5A8B7A6-FF69-409B-BC5D-7D569FFACDAB}" type="presParOf" srcId="{B2E871F1-912E-46C0-85A4-C326796E71B7}" destId="{1F1C10B6-E415-4B26-9441-0F6ED93C9CCF}" srcOrd="1" destOrd="0" presId="urn:microsoft.com/office/officeart/2005/8/layout/hierarchy6"/>
    <dgm:cxn modelId="{D9332027-AB14-49AD-BE48-20E5AEB11B5E}" type="presParOf" srcId="{1FD1F66E-BE95-4036-88B6-9D84A2AD56C3}" destId="{D3C37EF5-957A-488F-B14A-6083D2E1C266}" srcOrd="6" destOrd="0" presId="urn:microsoft.com/office/officeart/2005/8/layout/hierarchy6"/>
    <dgm:cxn modelId="{56E55972-58E2-4009-A2F0-69EACB4F3DA5}" type="presParOf" srcId="{1FD1F66E-BE95-4036-88B6-9D84A2AD56C3}" destId="{F9513D8E-7EDA-4EB1-955C-8DE759011D55}" srcOrd="7" destOrd="0" presId="urn:microsoft.com/office/officeart/2005/8/layout/hierarchy6"/>
    <dgm:cxn modelId="{001AE62A-FB87-42B1-BC8D-A18E2D56430A}" type="presParOf" srcId="{F9513D8E-7EDA-4EB1-955C-8DE759011D55}" destId="{A9429461-7306-4C21-9656-A0A6E116E457}" srcOrd="0" destOrd="0" presId="urn:microsoft.com/office/officeart/2005/8/layout/hierarchy6"/>
    <dgm:cxn modelId="{04C320A2-B6F6-4EC7-B794-259B0E3493F1}" type="presParOf" srcId="{F9513D8E-7EDA-4EB1-955C-8DE759011D55}" destId="{1B8DA5F7-6D98-4022-8CB8-F436131F6822}" srcOrd="1" destOrd="0" presId="urn:microsoft.com/office/officeart/2005/8/layout/hierarchy6"/>
    <dgm:cxn modelId="{B9260282-BA07-4DAB-964A-E7FAEDB323D3}" type="presParOf" srcId="{1FD1F66E-BE95-4036-88B6-9D84A2AD56C3}" destId="{A9FD50D5-F9BE-4287-BF43-E0BEAD5EE8A5}" srcOrd="8" destOrd="0" presId="urn:microsoft.com/office/officeart/2005/8/layout/hierarchy6"/>
    <dgm:cxn modelId="{02376B53-7CB2-4389-8D79-56315552CAF6}" type="presParOf" srcId="{1FD1F66E-BE95-4036-88B6-9D84A2AD56C3}" destId="{443D1C92-DEA8-4545-8BDB-1F88312C08BF}" srcOrd="9" destOrd="0" presId="urn:microsoft.com/office/officeart/2005/8/layout/hierarchy6"/>
    <dgm:cxn modelId="{3E0C9906-908B-47F5-9B23-ECD8105FECDA}" type="presParOf" srcId="{443D1C92-DEA8-4545-8BDB-1F88312C08BF}" destId="{10FA7713-1F13-4E63-9CF0-89467EFD91BB}" srcOrd="0" destOrd="0" presId="urn:microsoft.com/office/officeart/2005/8/layout/hierarchy6"/>
    <dgm:cxn modelId="{78972D34-BEE4-440A-8F25-B86D0B18EB2C}" type="presParOf" srcId="{443D1C92-DEA8-4545-8BDB-1F88312C08BF}" destId="{B6C80D6A-5A73-4FE7-9301-797E2FF4BF04}" srcOrd="1" destOrd="0" presId="urn:microsoft.com/office/officeart/2005/8/layout/hierarchy6"/>
    <dgm:cxn modelId="{67F6E918-56FB-4942-85EC-A1A7F7565614}" type="presParOf" srcId="{1FD1F66E-BE95-4036-88B6-9D84A2AD56C3}" destId="{74B629B2-ECFF-40CA-BB29-8EE9E57B20A5}" srcOrd="10" destOrd="0" presId="urn:microsoft.com/office/officeart/2005/8/layout/hierarchy6"/>
    <dgm:cxn modelId="{D0C418BE-87C3-48ED-BE6F-C230BD22E574}" type="presParOf" srcId="{1FD1F66E-BE95-4036-88B6-9D84A2AD56C3}" destId="{AA9495EF-D5CF-498D-A793-DB9BAF67D372}" srcOrd="11" destOrd="0" presId="urn:microsoft.com/office/officeart/2005/8/layout/hierarchy6"/>
    <dgm:cxn modelId="{7446B781-E56C-48F3-82C2-68B5E4039440}" type="presParOf" srcId="{AA9495EF-D5CF-498D-A793-DB9BAF67D372}" destId="{D84CD01A-109F-4161-B217-7279F9ED283E}" srcOrd="0" destOrd="0" presId="urn:microsoft.com/office/officeart/2005/8/layout/hierarchy6"/>
    <dgm:cxn modelId="{39E5E966-42F7-4D8E-A5F0-25320562A550}" type="presParOf" srcId="{AA9495EF-D5CF-498D-A793-DB9BAF67D372}" destId="{7B882F73-C21E-4679-9833-79B35142CE47}" srcOrd="1" destOrd="0" presId="urn:microsoft.com/office/officeart/2005/8/layout/hierarchy6"/>
    <dgm:cxn modelId="{B023A0D0-9BB3-4F47-8F76-A053B50774EA}" type="presParOf" srcId="{1FD1F66E-BE95-4036-88B6-9D84A2AD56C3}" destId="{81D39271-1A1C-4FC6-AF5E-A29D8A969668}" srcOrd="12" destOrd="0" presId="urn:microsoft.com/office/officeart/2005/8/layout/hierarchy6"/>
    <dgm:cxn modelId="{FA5B002D-1386-4411-A7C5-687FF7C47AF3}" type="presParOf" srcId="{1FD1F66E-BE95-4036-88B6-9D84A2AD56C3}" destId="{7785E8B9-656C-4553-927F-52068DC0ED08}" srcOrd="13" destOrd="0" presId="urn:microsoft.com/office/officeart/2005/8/layout/hierarchy6"/>
    <dgm:cxn modelId="{A0A9BF7D-837E-4E3F-8AA7-043E00EB4733}" type="presParOf" srcId="{7785E8B9-656C-4553-927F-52068DC0ED08}" destId="{AE3C17A5-127B-450D-91CC-7F6D6582669F}" srcOrd="0" destOrd="0" presId="urn:microsoft.com/office/officeart/2005/8/layout/hierarchy6"/>
    <dgm:cxn modelId="{217D785A-7201-469C-B598-6B2EEB3BC993}" type="presParOf" srcId="{7785E8B9-656C-4553-927F-52068DC0ED08}" destId="{28985305-F23A-4F30-86AD-B61BBB55900F}" srcOrd="1" destOrd="0" presId="urn:microsoft.com/office/officeart/2005/8/layout/hierarchy6"/>
    <dgm:cxn modelId="{26ECA18A-073F-46EC-81D5-FF5095785D39}" type="presParOf" srcId="{1FD1F66E-BE95-4036-88B6-9D84A2AD56C3}" destId="{839C97F6-2736-42B3-842E-5803383A7ABA}" srcOrd="14" destOrd="0" presId="urn:microsoft.com/office/officeart/2005/8/layout/hierarchy6"/>
    <dgm:cxn modelId="{4F5DBACB-A939-43FF-B57C-840322E06115}" type="presParOf" srcId="{1FD1F66E-BE95-4036-88B6-9D84A2AD56C3}" destId="{B0EADD38-A21D-477B-BC7E-E29BEAAD0193}" srcOrd="15" destOrd="0" presId="urn:microsoft.com/office/officeart/2005/8/layout/hierarchy6"/>
    <dgm:cxn modelId="{2B4D4163-7A9C-4689-A792-6E931C6E89A9}" type="presParOf" srcId="{B0EADD38-A21D-477B-BC7E-E29BEAAD0193}" destId="{117D182D-D15D-46E3-8E12-382DDCF4C2D7}" srcOrd="0" destOrd="0" presId="urn:microsoft.com/office/officeart/2005/8/layout/hierarchy6"/>
    <dgm:cxn modelId="{2E7E0260-9DDF-450E-B73B-0EB0CCD48A44}" type="presParOf" srcId="{B0EADD38-A21D-477B-BC7E-E29BEAAD0193}" destId="{C3050FD7-3E31-4DAA-AFD2-3205AA857DAD}" srcOrd="1" destOrd="0" presId="urn:microsoft.com/office/officeart/2005/8/layout/hierarchy6"/>
    <dgm:cxn modelId="{308EE76A-8D26-4740-A890-C7990EDED588}" type="presParOf" srcId="{1BD8895D-7179-4618-9B23-4E94EADEBB4C}" destId="{B1CF24DD-608A-4055-81D2-7FDA6E82150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A743D-781E-4D3A-94CF-D41A6899A10F}">
      <dsp:nvSpPr>
        <dsp:cNvPr id="0" name=""/>
        <dsp:cNvSpPr/>
      </dsp:nvSpPr>
      <dsp:spPr>
        <a:xfrm>
          <a:off x="3491271" y="1075484"/>
          <a:ext cx="1477198" cy="464412"/>
        </a:xfrm>
        <a:prstGeom prst="roundRect">
          <a:avLst>
            <a:gd name="adj" fmla="val 10000"/>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Emergency Health Digital and Data Council</a:t>
          </a:r>
        </a:p>
      </dsp:txBody>
      <dsp:txXfrm>
        <a:off x="3504873" y="1089086"/>
        <a:ext cx="1449994" cy="437208"/>
      </dsp:txXfrm>
    </dsp:sp>
    <dsp:sp modelId="{CB2C2B10-1004-49FC-9D6D-E2F68AA56714}">
      <dsp:nvSpPr>
        <dsp:cNvPr id="0" name=""/>
        <dsp:cNvSpPr/>
      </dsp:nvSpPr>
      <dsp:spPr>
        <a:xfrm>
          <a:off x="4184151" y="1539897"/>
          <a:ext cx="91440" cy="320852"/>
        </a:xfrm>
        <a:custGeom>
          <a:avLst/>
          <a:gdLst/>
          <a:ahLst/>
          <a:cxnLst/>
          <a:rect l="0" t="0" r="0" b="0"/>
          <a:pathLst>
            <a:path>
              <a:moveTo>
                <a:pt x="45720" y="0"/>
              </a:moveTo>
              <a:lnTo>
                <a:pt x="45720" y="3208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7CE535-1410-416A-B182-48AA0174CA13}">
      <dsp:nvSpPr>
        <dsp:cNvPr id="0" name=""/>
        <dsp:cNvSpPr/>
      </dsp:nvSpPr>
      <dsp:spPr>
        <a:xfrm>
          <a:off x="3436132" y="1860750"/>
          <a:ext cx="1587478" cy="464412"/>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22275">
            <a:lnSpc>
              <a:spcPct val="100000"/>
            </a:lnSpc>
            <a:spcBef>
              <a:spcPct val="0"/>
            </a:spcBef>
            <a:spcAft>
              <a:spcPts val="0"/>
            </a:spcAft>
            <a:buNone/>
          </a:pPr>
          <a:r>
            <a:rPr lang="en-US" sz="950" i="0" kern="1200" dirty="0">
              <a:solidFill>
                <a:schemeClr val="tx1"/>
              </a:solidFill>
            </a:rPr>
            <a:t>Emergency Health Services  Directors Steering Committee (DSC)</a:t>
          </a:r>
        </a:p>
      </dsp:txBody>
      <dsp:txXfrm>
        <a:off x="3449734" y="1874352"/>
        <a:ext cx="1560274" cy="437208"/>
      </dsp:txXfrm>
    </dsp:sp>
    <dsp:sp modelId="{CFF8A06B-7EDA-427F-ACDD-571ED95D3DA7}">
      <dsp:nvSpPr>
        <dsp:cNvPr id="0" name=""/>
        <dsp:cNvSpPr/>
      </dsp:nvSpPr>
      <dsp:spPr>
        <a:xfrm>
          <a:off x="423890" y="2325162"/>
          <a:ext cx="3805981" cy="647568"/>
        </a:xfrm>
        <a:custGeom>
          <a:avLst/>
          <a:gdLst/>
          <a:ahLst/>
          <a:cxnLst/>
          <a:rect l="0" t="0" r="0" b="0"/>
          <a:pathLst>
            <a:path>
              <a:moveTo>
                <a:pt x="3805981" y="0"/>
              </a:moveTo>
              <a:lnTo>
                <a:pt x="3805981" y="323784"/>
              </a:lnTo>
              <a:lnTo>
                <a:pt x="0" y="323784"/>
              </a:lnTo>
              <a:lnTo>
                <a:pt x="0" y="6475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2C80D2-79EB-4F47-9157-5C3D485B475E}">
      <dsp:nvSpPr>
        <dsp:cNvPr id="0" name=""/>
        <dsp:cNvSpPr/>
      </dsp:nvSpPr>
      <dsp:spPr>
        <a:xfrm>
          <a:off x="117118" y="2972730"/>
          <a:ext cx="613542" cy="702930"/>
        </a:xfrm>
        <a:prstGeom prst="roundRect">
          <a:avLst>
            <a:gd name="adj" fmla="val 10000"/>
          </a:avLst>
        </a:prstGeom>
        <a:solidFill>
          <a:prstClr val="white">
            <a:hueOff val="0"/>
            <a:satOff val="0"/>
            <a:lumOff val="0"/>
            <a:alphaOff val="0"/>
          </a:prstClr>
        </a:solidFill>
        <a:ln w="12700" cap="flat" cmpd="sng" algn="ctr">
          <a:solidFill>
            <a:srgbClr val="4E67C8">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prstClr val="black">
                  <a:hueOff val="0"/>
                  <a:satOff val="0"/>
                  <a:lumOff val="0"/>
                  <a:alphaOff val="0"/>
                </a:prstClr>
              </a:solidFill>
              <a:latin typeface="Raleway"/>
              <a:ea typeface="+mn-ea"/>
              <a:cs typeface="+mn-cs"/>
            </a:rPr>
            <a:t>MOH PSRN Project</a:t>
          </a:r>
        </a:p>
      </dsp:txBody>
      <dsp:txXfrm>
        <a:off x="135088" y="2990700"/>
        <a:ext cx="577602" cy="666990"/>
      </dsp:txXfrm>
    </dsp:sp>
    <dsp:sp modelId="{A1AA54F2-8470-4557-8759-B71A92301A45}">
      <dsp:nvSpPr>
        <dsp:cNvPr id="0" name=""/>
        <dsp:cNvSpPr/>
      </dsp:nvSpPr>
      <dsp:spPr>
        <a:xfrm>
          <a:off x="1267560" y="2325162"/>
          <a:ext cx="2962310" cy="654681"/>
        </a:xfrm>
        <a:custGeom>
          <a:avLst/>
          <a:gdLst/>
          <a:ahLst/>
          <a:cxnLst/>
          <a:rect l="0" t="0" r="0" b="0"/>
          <a:pathLst>
            <a:path>
              <a:moveTo>
                <a:pt x="2962310" y="0"/>
              </a:moveTo>
              <a:lnTo>
                <a:pt x="2962310" y="327340"/>
              </a:lnTo>
              <a:lnTo>
                <a:pt x="0" y="327340"/>
              </a:lnTo>
              <a:lnTo>
                <a:pt x="0" y="6546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2BE2F0-DECA-42AF-B7B8-E00315FC42DA}">
      <dsp:nvSpPr>
        <dsp:cNvPr id="0" name=""/>
        <dsp:cNvSpPr/>
      </dsp:nvSpPr>
      <dsp:spPr>
        <a:xfrm>
          <a:off x="900862" y="2979844"/>
          <a:ext cx="733395" cy="730239"/>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Telephony &amp; Next Gen 9-1-1 Projects</a:t>
          </a:r>
        </a:p>
      </dsp:txBody>
      <dsp:txXfrm>
        <a:off x="922250" y="3001232"/>
        <a:ext cx="690619" cy="687463"/>
      </dsp:txXfrm>
    </dsp:sp>
    <dsp:sp modelId="{7A153CBE-722C-4638-B48E-9086DB56413A}">
      <dsp:nvSpPr>
        <dsp:cNvPr id="0" name=""/>
        <dsp:cNvSpPr/>
      </dsp:nvSpPr>
      <dsp:spPr>
        <a:xfrm>
          <a:off x="2180920" y="2325162"/>
          <a:ext cx="2048950" cy="654681"/>
        </a:xfrm>
        <a:custGeom>
          <a:avLst/>
          <a:gdLst/>
          <a:ahLst/>
          <a:cxnLst/>
          <a:rect l="0" t="0" r="0" b="0"/>
          <a:pathLst>
            <a:path>
              <a:moveTo>
                <a:pt x="2048950" y="0"/>
              </a:moveTo>
              <a:lnTo>
                <a:pt x="2048950" y="327340"/>
              </a:lnTo>
              <a:lnTo>
                <a:pt x="0" y="327340"/>
              </a:lnTo>
              <a:lnTo>
                <a:pt x="0" y="6546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F69679-EE7A-4E94-904A-229D23CC3E43}">
      <dsp:nvSpPr>
        <dsp:cNvPr id="0" name=""/>
        <dsp:cNvSpPr/>
      </dsp:nvSpPr>
      <dsp:spPr>
        <a:xfrm>
          <a:off x="1814222" y="2979844"/>
          <a:ext cx="733395" cy="730239"/>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MPDS Project</a:t>
          </a:r>
        </a:p>
      </dsp:txBody>
      <dsp:txXfrm>
        <a:off x="1835610" y="3001232"/>
        <a:ext cx="690619" cy="687463"/>
      </dsp:txXfrm>
    </dsp:sp>
    <dsp:sp modelId="{D3C37EF5-957A-488F-B14A-6083D2E1C266}">
      <dsp:nvSpPr>
        <dsp:cNvPr id="0" name=""/>
        <dsp:cNvSpPr/>
      </dsp:nvSpPr>
      <dsp:spPr>
        <a:xfrm>
          <a:off x="4184151" y="2325162"/>
          <a:ext cx="91440" cy="654681"/>
        </a:xfrm>
        <a:custGeom>
          <a:avLst/>
          <a:gdLst/>
          <a:ahLst/>
          <a:cxnLst/>
          <a:rect l="0" t="0" r="0" b="0"/>
          <a:pathLst>
            <a:path>
              <a:moveTo>
                <a:pt x="45720" y="0"/>
              </a:moveTo>
              <a:lnTo>
                <a:pt x="45720" y="327340"/>
              </a:lnTo>
              <a:lnTo>
                <a:pt x="49468" y="327340"/>
              </a:lnTo>
              <a:lnTo>
                <a:pt x="49468" y="6546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429461-7306-4C21-9656-A0A6E116E457}">
      <dsp:nvSpPr>
        <dsp:cNvPr id="0" name=""/>
        <dsp:cNvSpPr/>
      </dsp:nvSpPr>
      <dsp:spPr>
        <a:xfrm>
          <a:off x="3866921" y="2979844"/>
          <a:ext cx="733395" cy="730239"/>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ADDS Project</a:t>
          </a:r>
        </a:p>
      </dsp:txBody>
      <dsp:txXfrm>
        <a:off x="3888309" y="3001232"/>
        <a:ext cx="690619" cy="687463"/>
      </dsp:txXfrm>
    </dsp:sp>
    <dsp:sp modelId="{A9FD50D5-F9BE-4287-BF43-E0BEAD5EE8A5}">
      <dsp:nvSpPr>
        <dsp:cNvPr id="0" name=""/>
        <dsp:cNvSpPr/>
      </dsp:nvSpPr>
      <dsp:spPr>
        <a:xfrm>
          <a:off x="3222801" y="2325162"/>
          <a:ext cx="1007069" cy="654681"/>
        </a:xfrm>
        <a:custGeom>
          <a:avLst/>
          <a:gdLst/>
          <a:ahLst/>
          <a:cxnLst/>
          <a:rect l="0" t="0" r="0" b="0"/>
          <a:pathLst>
            <a:path>
              <a:moveTo>
                <a:pt x="1007069" y="0"/>
              </a:moveTo>
              <a:lnTo>
                <a:pt x="1007069" y="327340"/>
              </a:lnTo>
              <a:lnTo>
                <a:pt x="0" y="327340"/>
              </a:lnTo>
              <a:lnTo>
                <a:pt x="0" y="6546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FA7713-1F13-4E63-9CF0-89467EFD91BB}">
      <dsp:nvSpPr>
        <dsp:cNvPr id="0" name=""/>
        <dsp:cNvSpPr/>
      </dsp:nvSpPr>
      <dsp:spPr>
        <a:xfrm>
          <a:off x="2856103" y="2979844"/>
          <a:ext cx="733395" cy="730239"/>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CAD Projects</a:t>
          </a:r>
        </a:p>
      </dsp:txBody>
      <dsp:txXfrm>
        <a:off x="2877491" y="3001232"/>
        <a:ext cx="690619" cy="687463"/>
      </dsp:txXfrm>
    </dsp:sp>
    <dsp:sp modelId="{74B629B2-ECFF-40CA-BB29-8EE9E57B20A5}">
      <dsp:nvSpPr>
        <dsp:cNvPr id="0" name=""/>
        <dsp:cNvSpPr/>
      </dsp:nvSpPr>
      <dsp:spPr>
        <a:xfrm>
          <a:off x="4229871" y="2325162"/>
          <a:ext cx="1038290" cy="654681"/>
        </a:xfrm>
        <a:custGeom>
          <a:avLst/>
          <a:gdLst/>
          <a:ahLst/>
          <a:cxnLst/>
          <a:rect l="0" t="0" r="0" b="0"/>
          <a:pathLst>
            <a:path>
              <a:moveTo>
                <a:pt x="0" y="0"/>
              </a:moveTo>
              <a:lnTo>
                <a:pt x="0" y="327340"/>
              </a:lnTo>
              <a:lnTo>
                <a:pt x="1038290" y="327340"/>
              </a:lnTo>
              <a:lnTo>
                <a:pt x="1038290" y="6546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4CD01A-109F-4161-B217-7279F9ED283E}">
      <dsp:nvSpPr>
        <dsp:cNvPr id="0" name=""/>
        <dsp:cNvSpPr/>
      </dsp:nvSpPr>
      <dsp:spPr>
        <a:xfrm>
          <a:off x="4901463" y="2979844"/>
          <a:ext cx="733395" cy="730239"/>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EHOCM  Project</a:t>
          </a:r>
        </a:p>
      </dsp:txBody>
      <dsp:txXfrm>
        <a:off x="4922851" y="3001232"/>
        <a:ext cx="690619" cy="687463"/>
      </dsp:txXfrm>
    </dsp:sp>
    <dsp:sp modelId="{81D39271-1A1C-4FC6-AF5E-A29D8A969668}">
      <dsp:nvSpPr>
        <dsp:cNvPr id="0" name=""/>
        <dsp:cNvSpPr/>
      </dsp:nvSpPr>
      <dsp:spPr>
        <a:xfrm>
          <a:off x="4229871" y="2325162"/>
          <a:ext cx="3339774" cy="654681"/>
        </a:xfrm>
        <a:custGeom>
          <a:avLst/>
          <a:gdLst/>
          <a:ahLst/>
          <a:cxnLst/>
          <a:rect l="0" t="0" r="0" b="0"/>
          <a:pathLst>
            <a:path>
              <a:moveTo>
                <a:pt x="0" y="0"/>
              </a:moveTo>
              <a:lnTo>
                <a:pt x="0" y="327340"/>
              </a:lnTo>
              <a:lnTo>
                <a:pt x="3339774" y="327340"/>
              </a:lnTo>
              <a:lnTo>
                <a:pt x="3339774" y="6546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3C17A5-127B-450D-91CC-7F6D6582669F}">
      <dsp:nvSpPr>
        <dsp:cNvPr id="0" name=""/>
        <dsp:cNvSpPr/>
      </dsp:nvSpPr>
      <dsp:spPr>
        <a:xfrm>
          <a:off x="7142351" y="2979844"/>
          <a:ext cx="854588" cy="70293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tx1"/>
              </a:solidFill>
            </a:rPr>
            <a:t>Operational Intake Working Group / Governance</a:t>
          </a:r>
        </a:p>
      </dsp:txBody>
      <dsp:txXfrm>
        <a:off x="7162939" y="3000432"/>
        <a:ext cx="813412" cy="661754"/>
      </dsp:txXfrm>
    </dsp:sp>
    <dsp:sp modelId="{839C97F6-2736-42B3-842E-5803383A7ABA}">
      <dsp:nvSpPr>
        <dsp:cNvPr id="0" name=""/>
        <dsp:cNvSpPr/>
      </dsp:nvSpPr>
      <dsp:spPr>
        <a:xfrm>
          <a:off x="4229871" y="2325162"/>
          <a:ext cx="2212603" cy="654681"/>
        </a:xfrm>
        <a:custGeom>
          <a:avLst/>
          <a:gdLst/>
          <a:ahLst/>
          <a:cxnLst/>
          <a:rect l="0" t="0" r="0" b="0"/>
          <a:pathLst>
            <a:path>
              <a:moveTo>
                <a:pt x="0" y="0"/>
              </a:moveTo>
              <a:lnTo>
                <a:pt x="0" y="327340"/>
              </a:lnTo>
              <a:lnTo>
                <a:pt x="2212603" y="327340"/>
              </a:lnTo>
              <a:lnTo>
                <a:pt x="2212603" y="6546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D182D-D15D-46E3-8E12-382DDCF4C2D7}">
      <dsp:nvSpPr>
        <dsp:cNvPr id="0" name=""/>
        <dsp:cNvSpPr/>
      </dsp:nvSpPr>
      <dsp:spPr>
        <a:xfrm>
          <a:off x="5915276" y="2979844"/>
          <a:ext cx="1054396" cy="702930"/>
        </a:xfrm>
        <a:prstGeom prst="roundRect">
          <a:avLst>
            <a:gd name="adj" fmla="val 10000"/>
          </a:avLst>
        </a:prstGeom>
        <a:solidFill>
          <a:schemeClr val="bg1"/>
        </a:solidFill>
        <a:ln w="12700" cap="flat" cmpd="sng" algn="ctr">
          <a:solidFill>
            <a:srgbClr val="53548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rPr>
            <a:t>Emergency Health Provincial Standards &amp; Digital Optimization Committee</a:t>
          </a:r>
        </a:p>
      </dsp:txBody>
      <dsp:txXfrm>
        <a:off x="5935864" y="3000432"/>
        <a:ext cx="1013220" cy="6617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908E83-914B-AF4D-AD4A-2119A9E8B3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0B6C3A2-16EB-5047-88D8-E94E8208AE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1D88B4-9F5F-E542-AAD5-5CE84E0C2F6F}" type="datetimeFigureOut">
              <a:rPr lang="en-US" smtClean="0"/>
              <a:t>1/16/2024</a:t>
            </a:fld>
            <a:endParaRPr lang="en-US" dirty="0"/>
          </a:p>
        </p:txBody>
      </p:sp>
      <p:sp>
        <p:nvSpPr>
          <p:cNvPr id="4" name="Footer Placeholder 3">
            <a:extLst>
              <a:ext uri="{FF2B5EF4-FFF2-40B4-BE49-F238E27FC236}">
                <a16:creationId xmlns:a16="http://schemas.microsoft.com/office/drawing/2014/main" id="{103843AF-0FB2-954B-B89E-10BFC8AFBA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1B28C1A-97D0-944D-B2B5-BDCB8F8DF6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52736-F53C-AE43-AE3B-B7425EB89738}" type="slidenum">
              <a:rPr lang="en-US" smtClean="0"/>
              <a:t>‹#›</a:t>
            </a:fld>
            <a:endParaRPr lang="en-US" dirty="0"/>
          </a:p>
        </p:txBody>
      </p:sp>
    </p:spTree>
    <p:extLst>
      <p:ext uri="{BB962C8B-B14F-4D97-AF65-F5344CB8AC3E}">
        <p14:creationId xmlns:p14="http://schemas.microsoft.com/office/powerpoint/2010/main" val="900117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60AEBD-DCD3-5748-8ACE-ABF4DF55CD19}" type="datetimeFigureOut">
              <a:rPr lang="en-US" smtClean="0"/>
              <a:t>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AFAB16-4C07-5141-8688-34B493849C85}" type="slidenum">
              <a:rPr lang="en-US" smtClean="0"/>
              <a:t>‹#›</a:t>
            </a:fld>
            <a:endParaRPr lang="en-US" dirty="0"/>
          </a:p>
        </p:txBody>
      </p:sp>
    </p:spTree>
    <p:extLst>
      <p:ext uri="{BB962C8B-B14F-4D97-AF65-F5344CB8AC3E}">
        <p14:creationId xmlns:p14="http://schemas.microsoft.com/office/powerpoint/2010/main" val="287867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9E04A2-AE2F-4C50-9F9A-B72194EB6F71}" type="slidenum">
              <a:rPr lang="en-CA" smtClean="0"/>
              <a:t>4</a:t>
            </a:fld>
            <a:endParaRPr lang="en-CA" dirty="0"/>
          </a:p>
        </p:txBody>
      </p:sp>
    </p:spTree>
    <p:extLst>
      <p:ext uri="{BB962C8B-B14F-4D97-AF65-F5344CB8AC3E}">
        <p14:creationId xmlns:p14="http://schemas.microsoft.com/office/powerpoint/2010/main" val="74618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381000" y="685800"/>
            <a:ext cx="6096000" cy="3429000"/>
          </a:xfrm>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Speaker = Liz</a:t>
            </a:r>
          </a:p>
          <a:p>
            <a:endParaRPr lang="en-US"/>
          </a:p>
          <a:p>
            <a:r>
              <a:rPr lang="en-US"/>
              <a:t>Ambulance not just about Emergencies</a:t>
            </a:r>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D93684E-7856-4D29-948F-81E6357A5E5F}" type="slidenum">
              <a:rPr lang="en-CA" smtClean="0"/>
              <a:t>29</a:t>
            </a:fld>
            <a:endParaRPr lang="en-CA" dirty="0"/>
          </a:p>
        </p:txBody>
      </p:sp>
    </p:spTree>
    <p:extLst>
      <p:ext uri="{BB962C8B-B14F-4D97-AF65-F5344CB8AC3E}">
        <p14:creationId xmlns:p14="http://schemas.microsoft.com/office/powerpoint/2010/main" val="259235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CA" sz="1100" dirty="0"/>
          </a:p>
        </p:txBody>
      </p:sp>
      <p:sp>
        <p:nvSpPr>
          <p:cNvPr id="4" name="Slide Number Placeholder 3"/>
          <p:cNvSpPr>
            <a:spLocks noGrp="1"/>
          </p:cNvSpPr>
          <p:nvPr>
            <p:ph type="sldNum" sz="quarter" idx="10"/>
          </p:nvPr>
        </p:nvSpPr>
        <p:spPr/>
        <p:txBody>
          <a:bodyPr/>
          <a:lstStyle/>
          <a:p>
            <a:fld id="{BD93684E-7856-4D29-948F-81E6357A5E5F}" type="slidenum">
              <a:rPr lang="en-CA" smtClean="0"/>
              <a:t>31</a:t>
            </a:fld>
            <a:endParaRPr lang="en-CA" dirty="0"/>
          </a:p>
        </p:txBody>
      </p:sp>
    </p:spTree>
    <p:extLst>
      <p:ext uri="{BB962C8B-B14F-4D97-AF65-F5344CB8AC3E}">
        <p14:creationId xmlns:p14="http://schemas.microsoft.com/office/powerpoint/2010/main" val="4087430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CA" sz="1100" dirty="0"/>
          </a:p>
        </p:txBody>
      </p:sp>
      <p:sp>
        <p:nvSpPr>
          <p:cNvPr id="4" name="Slide Number Placeholder 3"/>
          <p:cNvSpPr>
            <a:spLocks noGrp="1"/>
          </p:cNvSpPr>
          <p:nvPr>
            <p:ph type="sldNum" sz="quarter" idx="10"/>
          </p:nvPr>
        </p:nvSpPr>
        <p:spPr/>
        <p:txBody>
          <a:bodyPr/>
          <a:lstStyle/>
          <a:p>
            <a:fld id="{BD93684E-7856-4D29-948F-81E6357A5E5F}" type="slidenum">
              <a:rPr lang="en-CA" smtClean="0"/>
              <a:t>32</a:t>
            </a:fld>
            <a:endParaRPr lang="en-CA" dirty="0"/>
          </a:p>
        </p:txBody>
      </p:sp>
    </p:spTree>
    <p:extLst>
      <p:ext uri="{BB962C8B-B14F-4D97-AF65-F5344CB8AC3E}">
        <p14:creationId xmlns:p14="http://schemas.microsoft.com/office/powerpoint/2010/main" val="408743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CA" sz="1100" dirty="0"/>
          </a:p>
        </p:txBody>
      </p:sp>
      <p:sp>
        <p:nvSpPr>
          <p:cNvPr id="4" name="Slide Number Placeholder 3"/>
          <p:cNvSpPr>
            <a:spLocks noGrp="1"/>
          </p:cNvSpPr>
          <p:nvPr>
            <p:ph type="sldNum" sz="quarter" idx="10"/>
          </p:nvPr>
        </p:nvSpPr>
        <p:spPr/>
        <p:txBody>
          <a:bodyPr/>
          <a:lstStyle/>
          <a:p>
            <a:fld id="{BD93684E-7856-4D29-948F-81E6357A5E5F}" type="slidenum">
              <a:rPr lang="en-CA" smtClean="0"/>
              <a:t>33</a:t>
            </a:fld>
            <a:endParaRPr lang="en-CA" dirty="0"/>
          </a:p>
        </p:txBody>
      </p:sp>
    </p:spTree>
    <p:extLst>
      <p:ext uri="{BB962C8B-B14F-4D97-AF65-F5344CB8AC3E}">
        <p14:creationId xmlns:p14="http://schemas.microsoft.com/office/powerpoint/2010/main" val="4087430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CE09F6B-8C38-4FE1-9B64-C266387D3515}"/>
              </a:ext>
            </a:extLst>
          </p:cNvPr>
          <p:cNvSpPr/>
          <p:nvPr/>
        </p:nvSpPr>
        <p:spPr>
          <a:xfrm>
            <a:off x="-3255" y="6172203"/>
            <a:ext cx="12188952" cy="685800"/>
          </a:xfrm>
          <a:custGeom>
            <a:avLst/>
            <a:gdLst>
              <a:gd name="connsiteX0" fmla="*/ 0 w 9144000"/>
              <a:gd name="connsiteY0" fmla="*/ 0 h 685800"/>
              <a:gd name="connsiteX1" fmla="*/ 9144000 w 9144000"/>
              <a:gd name="connsiteY1" fmla="*/ 0 h 685800"/>
              <a:gd name="connsiteX2" fmla="*/ 9144000 w 9144000"/>
              <a:gd name="connsiteY2" fmla="*/ 685800 h 685800"/>
              <a:gd name="connsiteX3" fmla="*/ 0 w 9144000"/>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9144000" h="685800">
                <a:moveTo>
                  <a:pt x="0" y="0"/>
                </a:moveTo>
                <a:lnTo>
                  <a:pt x="9144000" y="0"/>
                </a:lnTo>
                <a:lnTo>
                  <a:pt x="9144000" y="685800"/>
                </a:lnTo>
                <a:lnTo>
                  <a:pt x="0" y="685800"/>
                </a:lnTo>
                <a:close/>
              </a:path>
            </a:pathLst>
          </a:custGeom>
          <a:solidFill>
            <a:srgbClr val="231F20"/>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8" name="Title 1">
            <a:extLst>
              <a:ext uri="{FF2B5EF4-FFF2-40B4-BE49-F238E27FC236}">
                <a16:creationId xmlns:a16="http://schemas.microsoft.com/office/drawing/2014/main" id="{87BC1A3C-3CD9-0749-A12B-149E459AD451}"/>
              </a:ext>
            </a:extLst>
          </p:cNvPr>
          <p:cNvSpPr>
            <a:spLocks noGrp="1"/>
          </p:cNvSpPr>
          <p:nvPr>
            <p:ph type="ctrTitle" hasCustomPrompt="1"/>
          </p:nvPr>
        </p:nvSpPr>
        <p:spPr>
          <a:xfrm>
            <a:off x="463063" y="3841215"/>
            <a:ext cx="6812167" cy="1134041"/>
          </a:xfrm>
        </p:spPr>
        <p:txBody>
          <a:bodyPr anchor="t">
            <a:normAutofit/>
          </a:bodyPr>
          <a:lstStyle>
            <a:lvl1pPr algn="l">
              <a:defRPr sz="4000">
                <a:solidFill>
                  <a:schemeClr val="tx1"/>
                </a:solidFill>
                <a:latin typeface="Raleway Black" panose="00000A00000000000000" pitchFamily="50" charset="0"/>
              </a:defRPr>
            </a:lvl1pPr>
          </a:lstStyle>
          <a:p>
            <a:r>
              <a:rPr lang="en-US"/>
              <a:t>Presentation Title</a:t>
            </a:r>
          </a:p>
        </p:txBody>
      </p:sp>
      <p:sp>
        <p:nvSpPr>
          <p:cNvPr id="9" name="Subtitle 2">
            <a:extLst>
              <a:ext uri="{FF2B5EF4-FFF2-40B4-BE49-F238E27FC236}">
                <a16:creationId xmlns:a16="http://schemas.microsoft.com/office/drawing/2014/main" id="{A706D7DD-2E1D-AA4A-B0EA-55401041B939}"/>
              </a:ext>
            </a:extLst>
          </p:cNvPr>
          <p:cNvSpPr>
            <a:spLocks noGrp="1"/>
          </p:cNvSpPr>
          <p:nvPr>
            <p:ph type="subTitle" idx="1"/>
          </p:nvPr>
        </p:nvSpPr>
        <p:spPr>
          <a:xfrm>
            <a:off x="463059" y="5072419"/>
            <a:ext cx="6812167" cy="1014616"/>
          </a:xfrm>
        </p:spPr>
        <p:txBody>
          <a:bodyPr anchor="t"/>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4" name="Picture 13" descr="Government of Ontario" title="Ontario">
            <a:extLst>
              <a:ext uri="{FF2B5EF4-FFF2-40B4-BE49-F238E27FC236}">
                <a16:creationId xmlns:a16="http://schemas.microsoft.com/office/drawing/2014/main" id="{931D42D2-8FEB-48BE-98D5-032404AB49B0}"/>
              </a:ext>
            </a:extLst>
          </p:cNvPr>
          <p:cNvPicPr>
            <a:picLocks noChangeAspect="1"/>
          </p:cNvPicPr>
          <p:nvPr userDrawn="1"/>
        </p:nvPicPr>
        <p:blipFill>
          <a:blip r:embed="rId2"/>
          <a:stretch>
            <a:fillRect/>
          </a:stretch>
        </p:blipFill>
        <p:spPr>
          <a:xfrm>
            <a:off x="10411899" y="6188318"/>
            <a:ext cx="1633928" cy="653571"/>
          </a:xfrm>
          <a:prstGeom prst="rect">
            <a:avLst/>
          </a:prstGeom>
        </p:spPr>
      </p:pic>
      <p:sp>
        <p:nvSpPr>
          <p:cNvPr id="7" name="Freeform: Shape 6">
            <a:extLst>
              <a:ext uri="{FF2B5EF4-FFF2-40B4-BE49-F238E27FC236}">
                <a16:creationId xmlns:a16="http://schemas.microsoft.com/office/drawing/2014/main" id="{FB12BDD1-05EF-4B6A-9714-1AD6F5C60FA8}"/>
              </a:ext>
            </a:extLst>
          </p:cNvPr>
          <p:cNvSpPr/>
          <p:nvPr/>
        </p:nvSpPr>
        <p:spPr>
          <a:xfrm rot="10800000">
            <a:off x="-16083" y="0"/>
            <a:ext cx="9144000"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a:no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grpSp>
        <p:nvGrpSpPr>
          <p:cNvPr id="19" name="Group 18">
            <a:extLst>
              <a:ext uri="{FF2B5EF4-FFF2-40B4-BE49-F238E27FC236}">
                <a16:creationId xmlns:a16="http://schemas.microsoft.com/office/drawing/2014/main" id="{54F95C42-DA71-4FAB-9A6A-FD5E05D163BC}"/>
              </a:ext>
            </a:extLst>
          </p:cNvPr>
          <p:cNvGrpSpPr/>
          <p:nvPr userDrawn="1"/>
        </p:nvGrpSpPr>
        <p:grpSpPr>
          <a:xfrm>
            <a:off x="-3256" y="0"/>
            <a:ext cx="12192208" cy="3367404"/>
            <a:chOff x="-3256" y="0"/>
            <a:chExt cx="12192208" cy="3367404"/>
          </a:xfrm>
        </p:grpSpPr>
        <p:sp>
          <p:nvSpPr>
            <p:cNvPr id="15" name="Freeform: Shape 14">
              <a:extLst>
                <a:ext uri="{FF2B5EF4-FFF2-40B4-BE49-F238E27FC236}">
                  <a16:creationId xmlns:a16="http://schemas.microsoft.com/office/drawing/2014/main" id="{09BFBA2E-5D31-44CD-B560-6C85C6C8E419}"/>
                </a:ext>
              </a:extLst>
            </p:cNvPr>
            <p:cNvSpPr/>
            <p:nvPr/>
          </p:nvSpPr>
          <p:spPr>
            <a:xfrm rot="10800000">
              <a:off x="0" y="0"/>
              <a:ext cx="12188952" cy="2286000"/>
            </a:xfrm>
            <a:custGeom>
              <a:avLst/>
              <a:gdLst>
                <a:gd name="connsiteX0" fmla="*/ 0 w 9144000"/>
                <a:gd name="connsiteY0" fmla="*/ 0 h 2286000"/>
                <a:gd name="connsiteX1" fmla="*/ 9144000 w 9144000"/>
                <a:gd name="connsiteY1" fmla="*/ 0 h 2286000"/>
                <a:gd name="connsiteX2" fmla="*/ 9144000 w 9144000"/>
                <a:gd name="connsiteY2" fmla="*/ 2286000 h 2286000"/>
                <a:gd name="connsiteX3" fmla="*/ 0 w 9144000"/>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9144000" h="2286000">
                  <a:moveTo>
                    <a:pt x="0" y="0"/>
                  </a:moveTo>
                  <a:lnTo>
                    <a:pt x="9144000" y="0"/>
                  </a:lnTo>
                  <a:lnTo>
                    <a:pt x="9144000" y="2286000"/>
                  </a:lnTo>
                  <a:lnTo>
                    <a:pt x="0" y="2286000"/>
                  </a:lnTo>
                  <a:close/>
                </a:path>
              </a:pathLst>
            </a:custGeom>
            <a:solidFill>
              <a:srgbClr val="00B2E3"/>
            </a:solidFill>
            <a:ln w="12700" cap="flat">
              <a:noFill/>
              <a:prstDash val="solid"/>
              <a:miter/>
            </a:ln>
          </p:spPr>
          <p:txBody>
            <a:bodyPr rtlCol="0" anchor="ctr"/>
            <a:lstStyle/>
            <a:p>
              <a:endParaRPr lang="en-US" sz="1800" dirty="0"/>
            </a:p>
          </p:txBody>
        </p:sp>
        <p:sp>
          <p:nvSpPr>
            <p:cNvPr id="17" name="Freeform: Shape 16">
              <a:extLst>
                <a:ext uri="{FF2B5EF4-FFF2-40B4-BE49-F238E27FC236}">
                  <a16:creationId xmlns:a16="http://schemas.microsoft.com/office/drawing/2014/main" id="{21466596-A5AE-4B2D-9FE0-8A8B851C1326}"/>
                </a:ext>
              </a:extLst>
            </p:cNvPr>
            <p:cNvSpPr/>
            <p:nvPr/>
          </p:nvSpPr>
          <p:spPr>
            <a:xfrm>
              <a:off x="-3256" y="0"/>
              <a:ext cx="3187191" cy="2286000"/>
            </a:xfrm>
            <a:custGeom>
              <a:avLst/>
              <a:gdLst>
                <a:gd name="connsiteX0" fmla="*/ 1291971 w 3187191"/>
                <a:gd name="connsiteY0" fmla="*/ 104521 h 2286000"/>
                <a:gd name="connsiteX1" fmla="*/ 500888 w 3187191"/>
                <a:gd name="connsiteY1" fmla="*/ 1147318 h 2286000"/>
                <a:gd name="connsiteX2" fmla="*/ 0 w 3187191"/>
                <a:gd name="connsiteY2" fmla="*/ 518160 h 2286000"/>
                <a:gd name="connsiteX3" fmla="*/ 0 w 3187191"/>
                <a:gd name="connsiteY3" fmla="*/ 2286000 h 2286000"/>
                <a:gd name="connsiteX4" fmla="*/ 1782572 w 3187191"/>
                <a:gd name="connsiteY4" fmla="*/ 2286000 h 2286000"/>
                <a:gd name="connsiteX5" fmla="*/ 2693543 w 3187191"/>
                <a:gd name="connsiteY5" fmla="*/ 1057656 h 2286000"/>
                <a:gd name="connsiteX6" fmla="*/ 3187192 w 3187191"/>
                <a:gd name="connsiteY6" fmla="*/ 0 h 2286000"/>
                <a:gd name="connsiteX7" fmla="*/ 1350772 w 3187191"/>
                <a:gd name="connsiteY7" fmla="*/ 0 h 2286000"/>
                <a:gd name="connsiteX8" fmla="*/ 1291971 w 3187191"/>
                <a:gd name="connsiteY8" fmla="*/ 104521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191" h="2286000">
                  <a:moveTo>
                    <a:pt x="1291971" y="104521"/>
                  </a:moveTo>
                  <a:cubicBezTo>
                    <a:pt x="1077214" y="485521"/>
                    <a:pt x="794639" y="844550"/>
                    <a:pt x="500888" y="1147318"/>
                  </a:cubicBezTo>
                  <a:cubicBezTo>
                    <a:pt x="318411" y="950433"/>
                    <a:pt x="150977" y="740123"/>
                    <a:pt x="0" y="518160"/>
                  </a:cubicBezTo>
                  <a:lnTo>
                    <a:pt x="0" y="2286000"/>
                  </a:lnTo>
                  <a:lnTo>
                    <a:pt x="1782572" y="2286000"/>
                  </a:lnTo>
                  <a:cubicBezTo>
                    <a:pt x="2131037" y="1911764"/>
                    <a:pt x="2436590" y="1499759"/>
                    <a:pt x="2693543" y="1057656"/>
                  </a:cubicBezTo>
                  <a:cubicBezTo>
                    <a:pt x="2887207" y="719439"/>
                    <a:pt x="3052328" y="365661"/>
                    <a:pt x="3187192" y="0"/>
                  </a:cubicBezTo>
                  <a:lnTo>
                    <a:pt x="1350772" y="0"/>
                  </a:lnTo>
                  <a:cubicBezTo>
                    <a:pt x="1331553" y="34967"/>
                    <a:pt x="1311952" y="69808"/>
                    <a:pt x="1291971" y="104521"/>
                  </a:cubicBezTo>
                  <a:close/>
                </a:path>
              </a:pathLst>
            </a:custGeom>
            <a:solidFill>
              <a:srgbClr val="047BC1"/>
            </a:solidFill>
            <a:ln w="12700" cap="flat">
              <a:noFill/>
              <a:prstDash val="solid"/>
              <a:miter/>
            </a:ln>
          </p:spPr>
          <p:txBody>
            <a:bodyPr rtlCol="0" anchor="ctr"/>
            <a:lstStyle/>
            <a:p>
              <a:endParaRPr lang="en-US" sz="1800" dirty="0"/>
            </a:p>
          </p:txBody>
        </p:sp>
        <p:sp>
          <p:nvSpPr>
            <p:cNvPr id="18" name="Freeform: Shape 17">
              <a:extLst>
                <a:ext uri="{FF2B5EF4-FFF2-40B4-BE49-F238E27FC236}">
                  <a16:creationId xmlns:a16="http://schemas.microsoft.com/office/drawing/2014/main" id="{3B51477C-FF15-4529-B76F-C59E1C0C7914}"/>
                </a:ext>
              </a:extLst>
            </p:cNvPr>
            <p:cNvSpPr/>
            <p:nvPr/>
          </p:nvSpPr>
          <p:spPr>
            <a:xfrm>
              <a:off x="-3256" y="2286000"/>
              <a:ext cx="1782572" cy="1081404"/>
            </a:xfrm>
            <a:custGeom>
              <a:avLst/>
              <a:gdLst>
                <a:gd name="connsiteX0" fmla="*/ 500888 w 1782572"/>
                <a:gd name="connsiteY0" fmla="*/ 1081405 h 1081404"/>
                <a:gd name="connsiteX1" fmla="*/ 568579 w 1782572"/>
                <a:gd name="connsiteY1" fmla="*/ 1036574 h 1081404"/>
                <a:gd name="connsiteX2" fmla="*/ 1782572 w 1782572"/>
                <a:gd name="connsiteY2" fmla="*/ 0 h 1081404"/>
                <a:gd name="connsiteX3" fmla="*/ 0 w 1782572"/>
                <a:gd name="connsiteY3" fmla="*/ 0 h 1081404"/>
                <a:gd name="connsiteX4" fmla="*/ 0 w 1782572"/>
                <a:gd name="connsiteY4" fmla="*/ 718693 h 1081404"/>
                <a:gd name="connsiteX5" fmla="*/ 433070 w 1782572"/>
                <a:gd name="connsiteY5" fmla="*/ 1036193 h 10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2572" h="1081404">
                  <a:moveTo>
                    <a:pt x="500888" y="1081405"/>
                  </a:moveTo>
                  <a:lnTo>
                    <a:pt x="568579" y="1036574"/>
                  </a:lnTo>
                  <a:cubicBezTo>
                    <a:pt x="1011922" y="739098"/>
                    <a:pt x="1419303" y="391254"/>
                    <a:pt x="1782572" y="0"/>
                  </a:cubicBezTo>
                  <a:lnTo>
                    <a:pt x="0" y="0"/>
                  </a:lnTo>
                  <a:lnTo>
                    <a:pt x="0" y="718693"/>
                  </a:lnTo>
                  <a:cubicBezTo>
                    <a:pt x="139446" y="828760"/>
                    <a:pt x="283803" y="934593"/>
                    <a:pt x="433070" y="1036193"/>
                  </a:cubicBezTo>
                  <a:close/>
                </a:path>
              </a:pathLst>
            </a:custGeom>
            <a:solidFill>
              <a:srgbClr val="047BC1">
                <a:alpha val="50000"/>
              </a:srgbClr>
            </a:solidFill>
            <a:ln w="12700" cap="flat">
              <a:noFill/>
              <a:prstDash val="solid"/>
              <a:miter/>
            </a:ln>
          </p:spPr>
          <p:txBody>
            <a:bodyPr rtlCol="0" anchor="ctr"/>
            <a:lstStyle/>
            <a:p>
              <a:endParaRPr lang="en-US" sz="1800" dirty="0"/>
            </a:p>
          </p:txBody>
        </p:sp>
      </p:grpSp>
      <p:pic>
        <p:nvPicPr>
          <p:cNvPr id="20" name="Picture 19">
            <a:extLst>
              <a:ext uri="{FF2B5EF4-FFF2-40B4-BE49-F238E27FC236}">
                <a16:creationId xmlns:a16="http://schemas.microsoft.com/office/drawing/2014/main" id="{49C1C060-B8DB-41BE-8A05-438458CAD12D}"/>
              </a:ext>
            </a:extLst>
          </p:cNvPr>
          <p:cNvPicPr>
            <a:picLocks noChangeAspect="1"/>
          </p:cNvPicPr>
          <p:nvPr userDrawn="1"/>
        </p:nvPicPr>
        <p:blipFill>
          <a:blip r:embed="rId3">
            <a:biLevel thresh="25000"/>
          </a:blip>
          <a:stretch>
            <a:fillRect/>
          </a:stretch>
        </p:blipFill>
        <p:spPr>
          <a:xfrm>
            <a:off x="7506126" y="519363"/>
            <a:ext cx="3846920" cy="1275163"/>
          </a:xfrm>
          <a:prstGeom prst="rect">
            <a:avLst/>
          </a:prstGeom>
        </p:spPr>
      </p:pic>
    </p:spTree>
    <p:extLst>
      <p:ext uri="{BB962C8B-B14F-4D97-AF65-F5344CB8AC3E}">
        <p14:creationId xmlns:p14="http://schemas.microsoft.com/office/powerpoint/2010/main" val="2984652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E7AC5D-534B-B74A-AD90-E241BE0C62C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A95E76F4-04B7-3A49-B1B6-8BBB62F688BB}"/>
              </a:ext>
            </a:extLst>
          </p:cNvPr>
          <p:cNvSpPr>
            <a:spLocks noGrp="1"/>
          </p:cNvSpPr>
          <p:nvPr>
            <p:ph type="title"/>
          </p:nvPr>
        </p:nvSpPr>
        <p:spPr>
          <a:xfrm>
            <a:off x="463060" y="2436942"/>
            <a:ext cx="5229528" cy="2250279"/>
          </a:xfrm>
        </p:spPr>
        <p:txBody>
          <a:bodyPr anchor="t">
            <a:normAutofit/>
          </a:bodyPr>
          <a:lstStyle>
            <a:lvl1pPr>
              <a:defRPr sz="3600">
                <a:solidFill>
                  <a:schemeClr val="tx1"/>
                </a:solidFill>
                <a:latin typeface="+mj-lt"/>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55B3A443-E4EE-104C-8B0F-CB47B17293EB}"/>
              </a:ext>
            </a:extLst>
          </p:cNvPr>
          <p:cNvSpPr>
            <a:spLocks noGrp="1"/>
          </p:cNvSpPr>
          <p:nvPr>
            <p:ph type="sldNum" sz="quarter" idx="12"/>
          </p:nvPr>
        </p:nvSpPr>
        <p:spPr>
          <a:xfrm>
            <a:off x="463060" y="6276609"/>
            <a:ext cx="686400" cy="365125"/>
          </a:xfrm>
        </p:spPr>
        <p:txBody>
          <a:bodyPr/>
          <a:lstStyle>
            <a:lvl1pPr>
              <a:defRPr>
                <a:solidFill>
                  <a:schemeClr val="tx1"/>
                </a:solidFill>
              </a:defRPr>
            </a:lvl1pPr>
          </a:lstStyle>
          <a:p>
            <a:fld id="{9CAA33A2-411E-8443-83D0-3263C24E97A5}" type="slidenum">
              <a:rPr lang="en-US" smtClean="0"/>
              <a:pPr/>
              <a:t>‹#›</a:t>
            </a:fld>
            <a:endParaRPr lang="en-US" dirty="0"/>
          </a:p>
        </p:txBody>
      </p:sp>
    </p:spTree>
    <p:extLst>
      <p:ext uri="{BB962C8B-B14F-4D97-AF65-F5344CB8AC3E}">
        <p14:creationId xmlns:p14="http://schemas.microsoft.com/office/powerpoint/2010/main" val="336515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pPr eaLnBrk="1" latinLnBrk="0" hangingPunct="1"/>
            <a:fld id="{C3F416CD-67A3-4CF0-A210-F6AF31AC147F}" type="datetimeFigureOut">
              <a:rPr lang="en-US" smtClean="0"/>
              <a:pPr eaLnBrk="1" latinLnBrk="0" hangingPunct="1"/>
              <a:t>1/16/2024</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B069F481-38E0-41B4-B80D-80D89277AAA6}" type="slidenum">
              <a:rPr lang="en-CA" smtClean="0"/>
              <a:t>‹#›</a:t>
            </a:fld>
            <a:endParaRPr lang="en-CA" dirty="0"/>
          </a:p>
        </p:txBody>
      </p:sp>
    </p:spTree>
    <p:extLst>
      <p:ext uri="{BB962C8B-B14F-4D97-AF65-F5344CB8AC3E}">
        <p14:creationId xmlns:p14="http://schemas.microsoft.com/office/powerpoint/2010/main" val="913791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pPr eaLnBrk="1" latinLnBrk="0" hangingPunct="1"/>
            <a:fld id="{C3F416CD-67A3-4CF0-A210-F6AF31AC147F}" type="datetimeFigureOut">
              <a:rPr lang="en-US" smtClean="0"/>
              <a:pPr eaLnBrk="1" latinLnBrk="0" hangingPunct="1"/>
              <a:t>1/16/2024</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B069F481-38E0-41B4-B80D-80D89277AAA6}" type="slidenum">
              <a:rPr lang="en-CA" smtClean="0"/>
              <a:t>‹#›</a:t>
            </a:fld>
            <a:endParaRPr lang="en-CA" dirty="0"/>
          </a:p>
        </p:txBody>
      </p:sp>
    </p:spTree>
    <p:extLst>
      <p:ext uri="{BB962C8B-B14F-4D97-AF65-F5344CB8AC3E}">
        <p14:creationId xmlns:p14="http://schemas.microsoft.com/office/powerpoint/2010/main" val="2196316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1" latinLnBrk="0" hangingPunct="1"/>
            <a:fld id="{C3F416CD-67A3-4CF0-A210-F6AF31AC147F}" type="datetimeFigureOut">
              <a:rPr lang="en-US" smtClean="0"/>
              <a:pPr eaLnBrk="1" latinLnBrk="0" hangingPunct="1"/>
              <a:t>1/16/2024</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B069F481-38E0-41B4-B80D-80D89277AAA6}" type="slidenum">
              <a:rPr lang="en-CA" smtClean="0"/>
              <a:t>‹#›</a:t>
            </a:fld>
            <a:endParaRPr lang="en-CA" dirty="0"/>
          </a:p>
        </p:txBody>
      </p:sp>
    </p:spTree>
    <p:extLst>
      <p:ext uri="{BB962C8B-B14F-4D97-AF65-F5344CB8AC3E}">
        <p14:creationId xmlns:p14="http://schemas.microsoft.com/office/powerpoint/2010/main" val="1177580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668000" cy="685800"/>
          </a:xfrm>
        </p:spPr>
        <p:txBody>
          <a:bodyPr/>
          <a:lstStyle/>
          <a:p>
            <a:r>
              <a:rPr lang="en-US"/>
              <a:t>Click to edit Master title style</a:t>
            </a:r>
            <a:endParaRPr lang="en-CA"/>
          </a:p>
        </p:txBody>
      </p:sp>
      <p:sp>
        <p:nvSpPr>
          <p:cNvPr id="3" name="Text Placeholder 2"/>
          <p:cNvSpPr>
            <a:spLocks noGrp="1"/>
          </p:cNvSpPr>
          <p:nvPr>
            <p:ph type="body" sz="half" idx="1"/>
          </p:nvPr>
        </p:nvSpPr>
        <p:spPr>
          <a:xfrm>
            <a:off x="711200" y="1295400"/>
            <a:ext cx="5130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045200" y="1295400"/>
            <a:ext cx="5130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10"/>
          <p:cNvSpPr>
            <a:spLocks noGrp="1" noChangeArrowheads="1"/>
          </p:cNvSpPr>
          <p:nvPr>
            <p:ph type="sldNum" sz="quarter" idx="10"/>
          </p:nvPr>
        </p:nvSpPr>
        <p:spPr>
          <a:ln/>
        </p:spPr>
        <p:txBody>
          <a:bodyPr/>
          <a:lstStyle>
            <a:lvl1pPr>
              <a:defRPr/>
            </a:lvl1pPr>
          </a:lstStyle>
          <a:p>
            <a:fld id="{B069F481-38E0-41B4-B80D-80D89277AAA6}" type="slidenum">
              <a:rPr lang="en-CA" smtClean="0"/>
              <a:t>‹#›</a:t>
            </a:fld>
            <a:endParaRPr lang="en-CA" dirty="0"/>
          </a:p>
        </p:txBody>
      </p:sp>
    </p:spTree>
    <p:extLst>
      <p:ext uri="{BB962C8B-B14F-4D97-AF65-F5344CB8AC3E}">
        <p14:creationId xmlns:p14="http://schemas.microsoft.com/office/powerpoint/2010/main" val="396895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CE09F6B-8C38-4FE1-9B64-C266387D3515}"/>
              </a:ext>
            </a:extLst>
          </p:cNvPr>
          <p:cNvSpPr/>
          <p:nvPr/>
        </p:nvSpPr>
        <p:spPr>
          <a:xfrm>
            <a:off x="-3255" y="6172203"/>
            <a:ext cx="12188952" cy="685800"/>
          </a:xfrm>
          <a:custGeom>
            <a:avLst/>
            <a:gdLst>
              <a:gd name="connsiteX0" fmla="*/ 0 w 9144000"/>
              <a:gd name="connsiteY0" fmla="*/ 0 h 685800"/>
              <a:gd name="connsiteX1" fmla="*/ 9144000 w 9144000"/>
              <a:gd name="connsiteY1" fmla="*/ 0 h 685800"/>
              <a:gd name="connsiteX2" fmla="*/ 9144000 w 9144000"/>
              <a:gd name="connsiteY2" fmla="*/ 685800 h 685800"/>
              <a:gd name="connsiteX3" fmla="*/ 0 w 9144000"/>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9144000" h="685800">
                <a:moveTo>
                  <a:pt x="0" y="0"/>
                </a:moveTo>
                <a:lnTo>
                  <a:pt x="9144000" y="0"/>
                </a:lnTo>
                <a:lnTo>
                  <a:pt x="9144000" y="685800"/>
                </a:lnTo>
                <a:lnTo>
                  <a:pt x="0" y="685800"/>
                </a:lnTo>
                <a:close/>
              </a:path>
            </a:pathLst>
          </a:custGeom>
          <a:solidFill>
            <a:srgbClr val="231F20"/>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3" name="Slide Number Placeholder 2">
            <a:extLst>
              <a:ext uri="{FF2B5EF4-FFF2-40B4-BE49-F238E27FC236}">
                <a16:creationId xmlns:a16="http://schemas.microsoft.com/office/drawing/2014/main" id="{3F42CA90-E7E7-C346-BABB-74C3CD8EECD2}"/>
              </a:ext>
            </a:extLst>
          </p:cNvPr>
          <p:cNvSpPr>
            <a:spLocks noGrp="1"/>
          </p:cNvSpPr>
          <p:nvPr>
            <p:ph type="sldNum" sz="quarter" idx="10"/>
          </p:nvPr>
        </p:nvSpPr>
        <p:spPr>
          <a:xfrm>
            <a:off x="5752800" y="6332538"/>
            <a:ext cx="686400" cy="365125"/>
          </a:xfrm>
        </p:spPr>
        <p:txBody>
          <a:bodyPr/>
          <a:lstStyle>
            <a:lvl1pPr algn="ctr">
              <a:defRPr>
                <a:solidFill>
                  <a:schemeClr val="bg1"/>
                </a:solidFill>
              </a:defRPr>
            </a:lvl1pPr>
          </a:lstStyle>
          <a:p>
            <a:fld id="{9CAA33A2-411E-8443-83D0-3263C24E97A5}" type="slidenum">
              <a:rPr lang="en-US" smtClean="0"/>
              <a:pPr/>
              <a:t>‹#›</a:t>
            </a:fld>
            <a:endParaRPr lang="en-US" dirty="0"/>
          </a:p>
        </p:txBody>
      </p:sp>
      <p:pic>
        <p:nvPicPr>
          <p:cNvPr id="14" name="Picture 13" descr="Government of Ontario" title="Ontario">
            <a:extLst>
              <a:ext uri="{FF2B5EF4-FFF2-40B4-BE49-F238E27FC236}">
                <a16:creationId xmlns:a16="http://schemas.microsoft.com/office/drawing/2014/main" id="{931D42D2-8FEB-48BE-98D5-032404AB49B0}"/>
              </a:ext>
            </a:extLst>
          </p:cNvPr>
          <p:cNvPicPr>
            <a:picLocks noChangeAspect="1"/>
          </p:cNvPicPr>
          <p:nvPr userDrawn="1"/>
        </p:nvPicPr>
        <p:blipFill>
          <a:blip r:embed="rId2"/>
          <a:stretch>
            <a:fillRect/>
          </a:stretch>
        </p:blipFill>
        <p:spPr>
          <a:xfrm>
            <a:off x="10411899" y="6188318"/>
            <a:ext cx="1633928" cy="653571"/>
          </a:xfrm>
          <a:prstGeom prst="rect">
            <a:avLst/>
          </a:prstGeom>
        </p:spPr>
      </p:pic>
      <p:sp>
        <p:nvSpPr>
          <p:cNvPr id="7" name="Freeform: Shape 6">
            <a:extLst>
              <a:ext uri="{FF2B5EF4-FFF2-40B4-BE49-F238E27FC236}">
                <a16:creationId xmlns:a16="http://schemas.microsoft.com/office/drawing/2014/main" id="{FB12BDD1-05EF-4B6A-9714-1AD6F5C60FA8}"/>
              </a:ext>
            </a:extLst>
          </p:cNvPr>
          <p:cNvSpPr/>
          <p:nvPr/>
        </p:nvSpPr>
        <p:spPr>
          <a:xfrm rot="10800000">
            <a:off x="-16083" y="0"/>
            <a:ext cx="9144000"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a:no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20" name="Title 1">
            <a:extLst>
              <a:ext uri="{FF2B5EF4-FFF2-40B4-BE49-F238E27FC236}">
                <a16:creationId xmlns:a16="http://schemas.microsoft.com/office/drawing/2014/main" id="{7CD42E25-AA37-4EB6-AD11-9262E802DD0E}"/>
              </a:ext>
            </a:extLst>
          </p:cNvPr>
          <p:cNvSpPr>
            <a:spLocks noGrp="1"/>
          </p:cNvSpPr>
          <p:nvPr>
            <p:ph type="title"/>
          </p:nvPr>
        </p:nvSpPr>
        <p:spPr>
          <a:xfrm>
            <a:off x="463064" y="365128"/>
            <a:ext cx="11275647" cy="685801"/>
          </a:xfrm>
        </p:spPr>
        <p:txBody>
          <a:bodyPr/>
          <a:lstStyle>
            <a:lvl1pPr>
              <a:defRPr>
                <a:latin typeface="Raleway Black" panose="00000A00000000000000" pitchFamily="50" charset="0"/>
              </a:defRPr>
            </a:lvl1pPr>
          </a:lstStyle>
          <a:p>
            <a:r>
              <a:rPr lang="en-US"/>
              <a:t>Click to edit Master title style</a:t>
            </a:r>
          </a:p>
        </p:txBody>
      </p:sp>
      <p:sp>
        <p:nvSpPr>
          <p:cNvPr id="21" name="Content Placeholder 2">
            <a:extLst>
              <a:ext uri="{FF2B5EF4-FFF2-40B4-BE49-F238E27FC236}">
                <a16:creationId xmlns:a16="http://schemas.microsoft.com/office/drawing/2014/main" id="{654255DC-D964-4086-B98A-708E12300626}"/>
              </a:ext>
            </a:extLst>
          </p:cNvPr>
          <p:cNvSpPr>
            <a:spLocks noGrp="1"/>
          </p:cNvSpPr>
          <p:nvPr>
            <p:ph idx="1" hasCustomPrompt="1"/>
          </p:nvPr>
        </p:nvSpPr>
        <p:spPr>
          <a:xfrm>
            <a:off x="463064" y="1246094"/>
            <a:ext cx="11275645" cy="4689006"/>
          </a:xfrm>
        </p:spPr>
        <p:txBody>
          <a:bodyPr>
            <a:normAutofit/>
          </a:bodyPr>
          <a:lstStyle>
            <a:lvl1pPr marL="285750" indent="-285750">
              <a:buClr>
                <a:schemeClr val="accent2"/>
              </a:buClr>
              <a:buSzPct val="100000"/>
              <a:buFont typeface="Wingdings" panose="05000000000000000000" pitchFamily="2" charset="2"/>
              <a:buChar char=""/>
              <a:defRPr sz="1800">
                <a:latin typeface="Raleway" panose="00000500000000000000" pitchFamily="50" charset="0"/>
              </a:defRPr>
            </a:lvl1pPr>
            <a:lvl2pPr>
              <a:buClr>
                <a:schemeClr val="accent2"/>
              </a:buClr>
              <a:buSzPct val="100000"/>
              <a:defRPr sz="1800">
                <a:latin typeface="Raleway" panose="00000500000000000000" pitchFamily="50" charset="0"/>
              </a:defRPr>
            </a:lvl2pPr>
            <a:lvl3pPr>
              <a:buClr>
                <a:schemeClr val="accent2"/>
              </a:buClr>
              <a:buSzPct val="100000"/>
              <a:defRPr sz="1800">
                <a:latin typeface="Raleway" panose="00000500000000000000" pitchFamily="50" charset="0"/>
              </a:defRPr>
            </a:lvl3pPr>
            <a:lvl4pPr>
              <a:buClr>
                <a:schemeClr val="accent2"/>
              </a:buClr>
              <a:buSzPct val="100000"/>
              <a:defRPr sz="1800">
                <a:latin typeface="Raleway" panose="00000500000000000000" pitchFamily="50" charset="0"/>
              </a:defRPr>
            </a:lvl4pPr>
            <a:lvl5pPr>
              <a:buClr>
                <a:schemeClr val="accent2"/>
              </a:buClr>
              <a:buSzPct val="100000"/>
              <a:defRPr sz="1800">
                <a:latin typeface="Raleway" panose="00000500000000000000" pitchFamily="50"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2BF0CCB2-BD10-4BDE-BACD-A0D1892D89BD}"/>
              </a:ext>
            </a:extLst>
          </p:cNvPr>
          <p:cNvPicPr>
            <a:picLocks noChangeAspect="1"/>
          </p:cNvPicPr>
          <p:nvPr userDrawn="1"/>
        </p:nvPicPr>
        <p:blipFill>
          <a:blip r:embed="rId3">
            <a:biLevel thresh="25000"/>
          </a:blip>
          <a:stretch>
            <a:fillRect/>
          </a:stretch>
        </p:blipFill>
        <p:spPr>
          <a:xfrm>
            <a:off x="286307" y="6188135"/>
            <a:ext cx="1972799" cy="653936"/>
          </a:xfrm>
          <a:prstGeom prst="rect">
            <a:avLst/>
          </a:prstGeom>
        </p:spPr>
      </p:pic>
    </p:spTree>
    <p:extLst>
      <p:ext uri="{BB962C8B-B14F-4D97-AF65-F5344CB8AC3E}">
        <p14:creationId xmlns:p14="http://schemas.microsoft.com/office/powerpoint/2010/main" val="2398596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FB2DB6-86B1-4282-ADE3-18690119DBEE}"/>
              </a:ext>
              <a:ext uri="{C183D7F6-B498-43B3-948B-1728B52AA6E4}">
                <adec:decorative xmlns:adec="http://schemas.microsoft.com/office/drawing/2017/decorative" val="1"/>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0" y="5081263"/>
            <a:ext cx="11454790" cy="1149951"/>
          </a:xfrm>
          <a:prstGeom prst="rect">
            <a:avLst/>
          </a:prstGeom>
        </p:spPr>
      </p:pic>
      <p:sp>
        <p:nvSpPr>
          <p:cNvPr id="16" name="Freeform: Shape 15">
            <a:extLst>
              <a:ext uri="{FF2B5EF4-FFF2-40B4-BE49-F238E27FC236}">
                <a16:creationId xmlns:a16="http://schemas.microsoft.com/office/drawing/2014/main" id="{ACE09F6B-8C38-4FE1-9B64-C266387D3515}"/>
              </a:ext>
            </a:extLst>
          </p:cNvPr>
          <p:cNvSpPr/>
          <p:nvPr/>
        </p:nvSpPr>
        <p:spPr>
          <a:xfrm>
            <a:off x="-3255" y="6172203"/>
            <a:ext cx="12188952" cy="685800"/>
          </a:xfrm>
          <a:custGeom>
            <a:avLst/>
            <a:gdLst>
              <a:gd name="connsiteX0" fmla="*/ 0 w 9144000"/>
              <a:gd name="connsiteY0" fmla="*/ 0 h 685800"/>
              <a:gd name="connsiteX1" fmla="*/ 9144000 w 9144000"/>
              <a:gd name="connsiteY1" fmla="*/ 0 h 685800"/>
              <a:gd name="connsiteX2" fmla="*/ 9144000 w 9144000"/>
              <a:gd name="connsiteY2" fmla="*/ 685800 h 685800"/>
              <a:gd name="connsiteX3" fmla="*/ 0 w 9144000"/>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9144000" h="685800">
                <a:moveTo>
                  <a:pt x="0" y="0"/>
                </a:moveTo>
                <a:lnTo>
                  <a:pt x="9144000" y="0"/>
                </a:lnTo>
                <a:lnTo>
                  <a:pt x="9144000" y="685800"/>
                </a:lnTo>
                <a:lnTo>
                  <a:pt x="0" y="685800"/>
                </a:lnTo>
                <a:close/>
              </a:path>
            </a:pathLst>
          </a:custGeom>
          <a:solidFill>
            <a:srgbClr val="231F20"/>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pic>
        <p:nvPicPr>
          <p:cNvPr id="14" name="Picture 13" descr="Government of Ontario" title="Ontario">
            <a:extLst>
              <a:ext uri="{FF2B5EF4-FFF2-40B4-BE49-F238E27FC236}">
                <a16:creationId xmlns:a16="http://schemas.microsoft.com/office/drawing/2014/main" id="{931D42D2-8FEB-48BE-98D5-032404AB49B0}"/>
              </a:ext>
            </a:extLst>
          </p:cNvPr>
          <p:cNvPicPr>
            <a:picLocks noChangeAspect="1"/>
          </p:cNvPicPr>
          <p:nvPr userDrawn="1"/>
        </p:nvPicPr>
        <p:blipFill>
          <a:blip r:embed="rId3"/>
          <a:stretch>
            <a:fillRect/>
          </a:stretch>
        </p:blipFill>
        <p:spPr>
          <a:xfrm>
            <a:off x="10411899" y="6188318"/>
            <a:ext cx="1633928" cy="653571"/>
          </a:xfrm>
          <a:prstGeom prst="rect">
            <a:avLst/>
          </a:prstGeom>
        </p:spPr>
      </p:pic>
      <p:sp>
        <p:nvSpPr>
          <p:cNvPr id="7" name="Freeform: Shape 6">
            <a:extLst>
              <a:ext uri="{FF2B5EF4-FFF2-40B4-BE49-F238E27FC236}">
                <a16:creationId xmlns:a16="http://schemas.microsoft.com/office/drawing/2014/main" id="{FB12BDD1-05EF-4B6A-9714-1AD6F5C60FA8}"/>
              </a:ext>
            </a:extLst>
          </p:cNvPr>
          <p:cNvSpPr/>
          <p:nvPr/>
        </p:nvSpPr>
        <p:spPr>
          <a:xfrm rot="10800000">
            <a:off x="-16083" y="0"/>
            <a:ext cx="9144000"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a:no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20" name="Title 1">
            <a:extLst>
              <a:ext uri="{FF2B5EF4-FFF2-40B4-BE49-F238E27FC236}">
                <a16:creationId xmlns:a16="http://schemas.microsoft.com/office/drawing/2014/main" id="{7CD42E25-AA37-4EB6-AD11-9262E802DD0E}"/>
              </a:ext>
            </a:extLst>
          </p:cNvPr>
          <p:cNvSpPr>
            <a:spLocks noGrp="1"/>
          </p:cNvSpPr>
          <p:nvPr>
            <p:ph type="title"/>
          </p:nvPr>
        </p:nvSpPr>
        <p:spPr>
          <a:xfrm>
            <a:off x="463064" y="365128"/>
            <a:ext cx="11275647" cy="685801"/>
          </a:xfrm>
        </p:spPr>
        <p:txBody>
          <a:bodyPr/>
          <a:lstStyle>
            <a:lvl1pPr>
              <a:defRPr>
                <a:latin typeface="Raleway Black" panose="00000A00000000000000" pitchFamily="50" charset="0"/>
              </a:defRPr>
            </a:lvl1pPr>
          </a:lstStyle>
          <a:p>
            <a:r>
              <a:rPr lang="en-US" dirty="0"/>
              <a:t>Click to edit Master title style</a:t>
            </a:r>
          </a:p>
        </p:txBody>
      </p:sp>
      <p:sp>
        <p:nvSpPr>
          <p:cNvPr id="21" name="Content Placeholder 2">
            <a:extLst>
              <a:ext uri="{FF2B5EF4-FFF2-40B4-BE49-F238E27FC236}">
                <a16:creationId xmlns:a16="http://schemas.microsoft.com/office/drawing/2014/main" id="{654255DC-D964-4086-B98A-708E12300626}"/>
              </a:ext>
            </a:extLst>
          </p:cNvPr>
          <p:cNvSpPr>
            <a:spLocks noGrp="1"/>
          </p:cNvSpPr>
          <p:nvPr>
            <p:ph idx="1" hasCustomPrompt="1"/>
          </p:nvPr>
        </p:nvSpPr>
        <p:spPr>
          <a:xfrm>
            <a:off x="463064" y="1246094"/>
            <a:ext cx="11275645" cy="4689006"/>
          </a:xfrm>
        </p:spPr>
        <p:txBody>
          <a:bodyPr>
            <a:normAutofit/>
          </a:bodyPr>
          <a:lstStyle>
            <a:lvl1pPr marL="285750" indent="-285750">
              <a:buClr>
                <a:schemeClr val="accent2"/>
              </a:buClr>
              <a:buSzPct val="100000"/>
              <a:buFont typeface="Wingdings" panose="05000000000000000000" pitchFamily="2" charset="2"/>
              <a:buChar char="n"/>
              <a:defRPr sz="1800">
                <a:latin typeface="Raleway" panose="00000500000000000000" pitchFamily="50" charset="0"/>
              </a:defRPr>
            </a:lvl1pPr>
            <a:lvl2pPr>
              <a:buClr>
                <a:schemeClr val="accent2"/>
              </a:buClr>
              <a:buSzPct val="100000"/>
              <a:defRPr sz="1800">
                <a:latin typeface="Raleway" panose="00000500000000000000" pitchFamily="50" charset="0"/>
              </a:defRPr>
            </a:lvl2pPr>
            <a:lvl3pPr>
              <a:buClr>
                <a:schemeClr val="accent2"/>
              </a:buClr>
              <a:buSzPct val="100000"/>
              <a:defRPr sz="1800">
                <a:latin typeface="Raleway" panose="00000500000000000000" pitchFamily="50" charset="0"/>
              </a:defRPr>
            </a:lvl3pPr>
            <a:lvl4pPr>
              <a:buClr>
                <a:schemeClr val="accent2"/>
              </a:buClr>
              <a:buSzPct val="100000"/>
              <a:defRPr sz="1800">
                <a:latin typeface="Raleway" panose="00000500000000000000" pitchFamily="50" charset="0"/>
              </a:defRPr>
            </a:lvl4pPr>
            <a:lvl5pPr>
              <a:buClr>
                <a:schemeClr val="accent2"/>
              </a:buClr>
              <a:buSzPct val="100000"/>
              <a:defRPr sz="1800">
                <a:latin typeface="Raleway" panose="00000500000000000000" pitchFamily="50"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a:extLst>
              <a:ext uri="{FF2B5EF4-FFF2-40B4-BE49-F238E27FC236}">
                <a16:creationId xmlns:a16="http://schemas.microsoft.com/office/drawing/2014/main" id="{1E956AF8-7C2C-43ED-B531-A0B64A8C1BB1}"/>
              </a:ext>
            </a:extLst>
          </p:cNvPr>
          <p:cNvSpPr>
            <a:spLocks noGrp="1"/>
          </p:cNvSpPr>
          <p:nvPr>
            <p:ph type="sldNum" sz="quarter" idx="10"/>
          </p:nvPr>
        </p:nvSpPr>
        <p:spPr>
          <a:xfrm>
            <a:off x="5752800" y="6332538"/>
            <a:ext cx="686400" cy="365125"/>
          </a:xfrm>
        </p:spPr>
        <p:txBody>
          <a:bodyPr/>
          <a:lstStyle>
            <a:lvl1pPr algn="ctr">
              <a:defRPr>
                <a:solidFill>
                  <a:schemeClr val="bg1"/>
                </a:solidFill>
              </a:defRPr>
            </a:lvl1pPr>
          </a:lstStyle>
          <a:p>
            <a:fld id="{9CAA33A2-411E-8443-83D0-3263C24E97A5}" type="slidenum">
              <a:rPr lang="en-US" smtClean="0"/>
              <a:pPr/>
              <a:t>‹#›</a:t>
            </a:fld>
            <a:endParaRPr lang="en-US" dirty="0"/>
          </a:p>
        </p:txBody>
      </p:sp>
      <p:pic>
        <p:nvPicPr>
          <p:cNvPr id="10" name="Picture 9">
            <a:extLst>
              <a:ext uri="{FF2B5EF4-FFF2-40B4-BE49-F238E27FC236}">
                <a16:creationId xmlns:a16="http://schemas.microsoft.com/office/drawing/2014/main" id="{5E8B553A-727C-4536-B230-4B0FA377E25C}"/>
              </a:ext>
            </a:extLst>
          </p:cNvPr>
          <p:cNvPicPr>
            <a:picLocks noChangeAspect="1"/>
          </p:cNvPicPr>
          <p:nvPr userDrawn="1"/>
        </p:nvPicPr>
        <p:blipFill>
          <a:blip r:embed="rId4">
            <a:biLevel thresh="25000"/>
          </a:blip>
          <a:stretch>
            <a:fillRect/>
          </a:stretch>
        </p:blipFill>
        <p:spPr>
          <a:xfrm>
            <a:off x="286307" y="6188135"/>
            <a:ext cx="1972799" cy="653936"/>
          </a:xfrm>
          <a:prstGeom prst="rect">
            <a:avLst/>
          </a:prstGeom>
        </p:spPr>
      </p:pic>
    </p:spTree>
    <p:extLst>
      <p:ext uri="{BB962C8B-B14F-4D97-AF65-F5344CB8AC3E}">
        <p14:creationId xmlns:p14="http://schemas.microsoft.com/office/powerpoint/2010/main" val="3402080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CE09F6B-8C38-4FE1-9B64-C266387D3515}"/>
              </a:ext>
            </a:extLst>
          </p:cNvPr>
          <p:cNvSpPr/>
          <p:nvPr/>
        </p:nvSpPr>
        <p:spPr>
          <a:xfrm>
            <a:off x="-3255" y="6172203"/>
            <a:ext cx="12188952" cy="685800"/>
          </a:xfrm>
          <a:custGeom>
            <a:avLst/>
            <a:gdLst>
              <a:gd name="connsiteX0" fmla="*/ 0 w 9144000"/>
              <a:gd name="connsiteY0" fmla="*/ 0 h 685800"/>
              <a:gd name="connsiteX1" fmla="*/ 9144000 w 9144000"/>
              <a:gd name="connsiteY1" fmla="*/ 0 h 685800"/>
              <a:gd name="connsiteX2" fmla="*/ 9144000 w 9144000"/>
              <a:gd name="connsiteY2" fmla="*/ 685800 h 685800"/>
              <a:gd name="connsiteX3" fmla="*/ 0 w 9144000"/>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9144000" h="685800">
                <a:moveTo>
                  <a:pt x="0" y="0"/>
                </a:moveTo>
                <a:lnTo>
                  <a:pt x="9144000" y="0"/>
                </a:lnTo>
                <a:lnTo>
                  <a:pt x="9144000" y="685800"/>
                </a:lnTo>
                <a:lnTo>
                  <a:pt x="0" y="685800"/>
                </a:lnTo>
                <a:close/>
              </a:path>
            </a:pathLst>
          </a:custGeom>
          <a:solidFill>
            <a:srgbClr val="231F20"/>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pic>
        <p:nvPicPr>
          <p:cNvPr id="14" name="Picture 13" descr="Government of Ontario" title="Ontario">
            <a:extLst>
              <a:ext uri="{FF2B5EF4-FFF2-40B4-BE49-F238E27FC236}">
                <a16:creationId xmlns:a16="http://schemas.microsoft.com/office/drawing/2014/main" id="{931D42D2-8FEB-48BE-98D5-032404AB49B0}"/>
              </a:ext>
            </a:extLst>
          </p:cNvPr>
          <p:cNvPicPr>
            <a:picLocks noChangeAspect="1"/>
          </p:cNvPicPr>
          <p:nvPr userDrawn="1"/>
        </p:nvPicPr>
        <p:blipFill>
          <a:blip r:embed="rId2"/>
          <a:stretch>
            <a:fillRect/>
          </a:stretch>
        </p:blipFill>
        <p:spPr>
          <a:xfrm>
            <a:off x="10411899" y="6188318"/>
            <a:ext cx="1633928" cy="653571"/>
          </a:xfrm>
          <a:prstGeom prst="rect">
            <a:avLst/>
          </a:prstGeom>
        </p:spPr>
      </p:pic>
      <p:sp>
        <p:nvSpPr>
          <p:cNvPr id="7" name="Freeform: Shape 6">
            <a:extLst>
              <a:ext uri="{FF2B5EF4-FFF2-40B4-BE49-F238E27FC236}">
                <a16:creationId xmlns:a16="http://schemas.microsoft.com/office/drawing/2014/main" id="{FB12BDD1-05EF-4B6A-9714-1AD6F5C60FA8}"/>
              </a:ext>
            </a:extLst>
          </p:cNvPr>
          <p:cNvSpPr/>
          <p:nvPr/>
        </p:nvSpPr>
        <p:spPr>
          <a:xfrm rot="10800000">
            <a:off x="-16083" y="0"/>
            <a:ext cx="9144000"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a:no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20" name="Title 1">
            <a:extLst>
              <a:ext uri="{FF2B5EF4-FFF2-40B4-BE49-F238E27FC236}">
                <a16:creationId xmlns:a16="http://schemas.microsoft.com/office/drawing/2014/main" id="{7CD42E25-AA37-4EB6-AD11-9262E802DD0E}"/>
              </a:ext>
            </a:extLst>
          </p:cNvPr>
          <p:cNvSpPr>
            <a:spLocks noGrp="1"/>
          </p:cNvSpPr>
          <p:nvPr>
            <p:ph type="title"/>
          </p:nvPr>
        </p:nvSpPr>
        <p:spPr>
          <a:xfrm>
            <a:off x="463064" y="365128"/>
            <a:ext cx="11275647" cy="685801"/>
          </a:xfrm>
        </p:spPr>
        <p:txBody>
          <a:bodyPr/>
          <a:lstStyle>
            <a:lvl1pPr>
              <a:defRPr>
                <a:latin typeface="Raleway Black" panose="00000A00000000000000" pitchFamily="50" charset="0"/>
              </a:defRPr>
            </a:lvl1pPr>
          </a:lstStyle>
          <a:p>
            <a:r>
              <a:rPr lang="en-US"/>
              <a:t>Click to edit Master title style</a:t>
            </a:r>
          </a:p>
        </p:txBody>
      </p:sp>
      <p:pic>
        <p:nvPicPr>
          <p:cNvPr id="9" name="Picture 8">
            <a:extLst>
              <a:ext uri="{FF2B5EF4-FFF2-40B4-BE49-F238E27FC236}">
                <a16:creationId xmlns:a16="http://schemas.microsoft.com/office/drawing/2014/main" id="{F0A6D899-382F-416B-93C6-A8FC0E430FAD}"/>
              </a:ext>
            </a:extLst>
          </p:cNvPr>
          <p:cNvPicPr>
            <a:picLocks noChangeAspect="1"/>
          </p:cNvPicPr>
          <p:nvPr userDrawn="1"/>
        </p:nvPicPr>
        <p:blipFill>
          <a:blip r:embed="rId3">
            <a:biLevel thresh="25000"/>
          </a:blip>
          <a:stretch>
            <a:fillRect/>
          </a:stretch>
        </p:blipFill>
        <p:spPr>
          <a:xfrm>
            <a:off x="286307" y="6188135"/>
            <a:ext cx="1972799" cy="653936"/>
          </a:xfrm>
          <a:prstGeom prst="rect">
            <a:avLst/>
          </a:prstGeom>
        </p:spPr>
      </p:pic>
      <p:sp>
        <p:nvSpPr>
          <p:cNvPr id="8" name="Slide Number Placeholder 2">
            <a:extLst>
              <a:ext uri="{FF2B5EF4-FFF2-40B4-BE49-F238E27FC236}">
                <a16:creationId xmlns:a16="http://schemas.microsoft.com/office/drawing/2014/main" id="{E9BF1B42-2C4E-4E97-A685-9C914AB18793}"/>
              </a:ext>
            </a:extLst>
          </p:cNvPr>
          <p:cNvSpPr>
            <a:spLocks noGrp="1"/>
          </p:cNvSpPr>
          <p:nvPr>
            <p:ph type="sldNum" sz="quarter" idx="10"/>
          </p:nvPr>
        </p:nvSpPr>
        <p:spPr>
          <a:xfrm>
            <a:off x="5752800" y="6332538"/>
            <a:ext cx="686400" cy="365125"/>
          </a:xfrm>
        </p:spPr>
        <p:txBody>
          <a:bodyPr/>
          <a:lstStyle>
            <a:lvl1pPr algn="ctr">
              <a:defRPr>
                <a:solidFill>
                  <a:schemeClr val="bg1"/>
                </a:solidFill>
              </a:defRPr>
            </a:lvl1pPr>
          </a:lstStyle>
          <a:p>
            <a:fld id="{9CAA33A2-411E-8443-83D0-3263C24E97A5}" type="slidenum">
              <a:rPr lang="en-US" smtClean="0"/>
              <a:pPr/>
              <a:t>‹#›</a:t>
            </a:fld>
            <a:endParaRPr lang="en-US" dirty="0"/>
          </a:p>
        </p:txBody>
      </p:sp>
    </p:spTree>
    <p:extLst>
      <p:ext uri="{BB962C8B-B14F-4D97-AF65-F5344CB8AC3E}">
        <p14:creationId xmlns:p14="http://schemas.microsoft.com/office/powerpoint/2010/main" val="1186071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FB2DB6-86B1-4282-ADE3-18690119DBEE}"/>
              </a:ext>
              <a:ext uri="{C183D7F6-B498-43B3-948B-1728B52AA6E4}">
                <adec:decorative xmlns:adec="http://schemas.microsoft.com/office/drawing/2017/decorative" val="1"/>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0" y="5081263"/>
            <a:ext cx="11454790" cy="1149951"/>
          </a:xfrm>
          <a:prstGeom prst="rect">
            <a:avLst/>
          </a:prstGeom>
        </p:spPr>
      </p:pic>
      <p:sp>
        <p:nvSpPr>
          <p:cNvPr id="16" name="Freeform: Shape 15">
            <a:extLst>
              <a:ext uri="{FF2B5EF4-FFF2-40B4-BE49-F238E27FC236}">
                <a16:creationId xmlns:a16="http://schemas.microsoft.com/office/drawing/2014/main" id="{ACE09F6B-8C38-4FE1-9B64-C266387D3515}"/>
              </a:ext>
            </a:extLst>
          </p:cNvPr>
          <p:cNvSpPr/>
          <p:nvPr/>
        </p:nvSpPr>
        <p:spPr>
          <a:xfrm>
            <a:off x="-3255" y="6172203"/>
            <a:ext cx="12188952" cy="685800"/>
          </a:xfrm>
          <a:custGeom>
            <a:avLst/>
            <a:gdLst>
              <a:gd name="connsiteX0" fmla="*/ 0 w 9144000"/>
              <a:gd name="connsiteY0" fmla="*/ 0 h 685800"/>
              <a:gd name="connsiteX1" fmla="*/ 9144000 w 9144000"/>
              <a:gd name="connsiteY1" fmla="*/ 0 h 685800"/>
              <a:gd name="connsiteX2" fmla="*/ 9144000 w 9144000"/>
              <a:gd name="connsiteY2" fmla="*/ 685800 h 685800"/>
              <a:gd name="connsiteX3" fmla="*/ 0 w 9144000"/>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9144000" h="685800">
                <a:moveTo>
                  <a:pt x="0" y="0"/>
                </a:moveTo>
                <a:lnTo>
                  <a:pt x="9144000" y="0"/>
                </a:lnTo>
                <a:lnTo>
                  <a:pt x="9144000" y="685800"/>
                </a:lnTo>
                <a:lnTo>
                  <a:pt x="0" y="685800"/>
                </a:lnTo>
                <a:close/>
              </a:path>
            </a:pathLst>
          </a:custGeom>
          <a:solidFill>
            <a:srgbClr val="231F20"/>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pic>
        <p:nvPicPr>
          <p:cNvPr id="14" name="Picture 13" descr="Government of Ontario" title="Ontario">
            <a:extLst>
              <a:ext uri="{FF2B5EF4-FFF2-40B4-BE49-F238E27FC236}">
                <a16:creationId xmlns:a16="http://schemas.microsoft.com/office/drawing/2014/main" id="{931D42D2-8FEB-48BE-98D5-032404AB49B0}"/>
              </a:ext>
            </a:extLst>
          </p:cNvPr>
          <p:cNvPicPr>
            <a:picLocks noChangeAspect="1"/>
          </p:cNvPicPr>
          <p:nvPr userDrawn="1"/>
        </p:nvPicPr>
        <p:blipFill>
          <a:blip r:embed="rId3"/>
          <a:stretch>
            <a:fillRect/>
          </a:stretch>
        </p:blipFill>
        <p:spPr>
          <a:xfrm>
            <a:off x="10411899" y="6188318"/>
            <a:ext cx="1633928" cy="653571"/>
          </a:xfrm>
          <a:prstGeom prst="rect">
            <a:avLst/>
          </a:prstGeom>
        </p:spPr>
      </p:pic>
      <p:sp>
        <p:nvSpPr>
          <p:cNvPr id="7" name="Freeform: Shape 6">
            <a:extLst>
              <a:ext uri="{FF2B5EF4-FFF2-40B4-BE49-F238E27FC236}">
                <a16:creationId xmlns:a16="http://schemas.microsoft.com/office/drawing/2014/main" id="{FB12BDD1-05EF-4B6A-9714-1AD6F5C60FA8}"/>
              </a:ext>
            </a:extLst>
          </p:cNvPr>
          <p:cNvSpPr/>
          <p:nvPr/>
        </p:nvSpPr>
        <p:spPr>
          <a:xfrm rot="10800000">
            <a:off x="-16083" y="0"/>
            <a:ext cx="9144000"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a:no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20" name="Title 1">
            <a:extLst>
              <a:ext uri="{FF2B5EF4-FFF2-40B4-BE49-F238E27FC236}">
                <a16:creationId xmlns:a16="http://schemas.microsoft.com/office/drawing/2014/main" id="{7CD42E25-AA37-4EB6-AD11-9262E802DD0E}"/>
              </a:ext>
            </a:extLst>
          </p:cNvPr>
          <p:cNvSpPr>
            <a:spLocks noGrp="1"/>
          </p:cNvSpPr>
          <p:nvPr>
            <p:ph type="title"/>
          </p:nvPr>
        </p:nvSpPr>
        <p:spPr>
          <a:xfrm>
            <a:off x="463064" y="365128"/>
            <a:ext cx="11275647" cy="685801"/>
          </a:xfrm>
        </p:spPr>
        <p:txBody>
          <a:bodyPr/>
          <a:lstStyle>
            <a:lvl1pPr>
              <a:defRPr>
                <a:latin typeface="Raleway Black" panose="00000A00000000000000" pitchFamily="50" charset="0"/>
              </a:defRPr>
            </a:lvl1pPr>
          </a:lstStyle>
          <a:p>
            <a:r>
              <a:rPr lang="en-US"/>
              <a:t>Click to edit Master title style</a:t>
            </a:r>
          </a:p>
        </p:txBody>
      </p:sp>
      <p:pic>
        <p:nvPicPr>
          <p:cNvPr id="10" name="Picture 9">
            <a:extLst>
              <a:ext uri="{FF2B5EF4-FFF2-40B4-BE49-F238E27FC236}">
                <a16:creationId xmlns:a16="http://schemas.microsoft.com/office/drawing/2014/main" id="{559AAC04-DDEB-4758-ACF0-CA3F8D99F4D9}"/>
              </a:ext>
            </a:extLst>
          </p:cNvPr>
          <p:cNvPicPr>
            <a:picLocks noChangeAspect="1"/>
          </p:cNvPicPr>
          <p:nvPr userDrawn="1"/>
        </p:nvPicPr>
        <p:blipFill>
          <a:blip r:embed="rId4">
            <a:biLevel thresh="25000"/>
          </a:blip>
          <a:stretch>
            <a:fillRect/>
          </a:stretch>
        </p:blipFill>
        <p:spPr>
          <a:xfrm>
            <a:off x="286307" y="6188135"/>
            <a:ext cx="1972799" cy="653936"/>
          </a:xfrm>
          <a:prstGeom prst="rect">
            <a:avLst/>
          </a:prstGeom>
        </p:spPr>
      </p:pic>
      <p:sp>
        <p:nvSpPr>
          <p:cNvPr id="9" name="Slide Number Placeholder 2">
            <a:extLst>
              <a:ext uri="{FF2B5EF4-FFF2-40B4-BE49-F238E27FC236}">
                <a16:creationId xmlns:a16="http://schemas.microsoft.com/office/drawing/2014/main" id="{5D79DCF9-B50C-4716-9035-269242EC792D}"/>
              </a:ext>
            </a:extLst>
          </p:cNvPr>
          <p:cNvSpPr>
            <a:spLocks noGrp="1"/>
          </p:cNvSpPr>
          <p:nvPr>
            <p:ph type="sldNum" sz="quarter" idx="10"/>
          </p:nvPr>
        </p:nvSpPr>
        <p:spPr>
          <a:xfrm>
            <a:off x="5752800" y="6332538"/>
            <a:ext cx="686400" cy="365125"/>
          </a:xfrm>
        </p:spPr>
        <p:txBody>
          <a:bodyPr/>
          <a:lstStyle>
            <a:lvl1pPr algn="ctr">
              <a:defRPr>
                <a:solidFill>
                  <a:schemeClr val="bg1"/>
                </a:solidFill>
              </a:defRPr>
            </a:lvl1pPr>
          </a:lstStyle>
          <a:p>
            <a:fld id="{9CAA33A2-411E-8443-83D0-3263C24E97A5}" type="slidenum">
              <a:rPr lang="en-US" smtClean="0"/>
              <a:pPr/>
              <a:t>‹#›</a:t>
            </a:fld>
            <a:endParaRPr lang="en-US" dirty="0"/>
          </a:p>
        </p:txBody>
      </p:sp>
    </p:spTree>
    <p:extLst>
      <p:ext uri="{BB962C8B-B14F-4D97-AF65-F5344CB8AC3E}">
        <p14:creationId xmlns:p14="http://schemas.microsoft.com/office/powerpoint/2010/main" val="327615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3">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FB12BDD1-05EF-4B6A-9714-1AD6F5C60FA8}"/>
              </a:ext>
            </a:extLst>
          </p:cNvPr>
          <p:cNvSpPr/>
          <p:nvPr/>
        </p:nvSpPr>
        <p:spPr>
          <a:xfrm rot="10800000">
            <a:off x="-16083" y="0"/>
            <a:ext cx="9144000"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a:no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20" name="Title 1">
            <a:extLst>
              <a:ext uri="{FF2B5EF4-FFF2-40B4-BE49-F238E27FC236}">
                <a16:creationId xmlns:a16="http://schemas.microsoft.com/office/drawing/2014/main" id="{7CD42E25-AA37-4EB6-AD11-9262E802DD0E}"/>
              </a:ext>
            </a:extLst>
          </p:cNvPr>
          <p:cNvSpPr>
            <a:spLocks noGrp="1"/>
          </p:cNvSpPr>
          <p:nvPr>
            <p:ph type="title"/>
          </p:nvPr>
        </p:nvSpPr>
        <p:spPr>
          <a:xfrm>
            <a:off x="463064" y="365128"/>
            <a:ext cx="11275647" cy="685801"/>
          </a:xfrm>
        </p:spPr>
        <p:txBody>
          <a:bodyPr/>
          <a:lstStyle>
            <a:lvl1pPr>
              <a:defRPr>
                <a:latin typeface="Raleway Black" panose="00000A00000000000000" pitchFamily="50" charset="0"/>
              </a:defRPr>
            </a:lvl1pPr>
          </a:lstStyle>
          <a:p>
            <a:r>
              <a:rPr lang="en-US"/>
              <a:t>Click to edit Master title style</a:t>
            </a:r>
          </a:p>
        </p:txBody>
      </p:sp>
      <p:sp>
        <p:nvSpPr>
          <p:cNvPr id="5" name="Slide Number Placeholder 2">
            <a:extLst>
              <a:ext uri="{FF2B5EF4-FFF2-40B4-BE49-F238E27FC236}">
                <a16:creationId xmlns:a16="http://schemas.microsoft.com/office/drawing/2014/main" id="{69A24A83-B60D-4198-BAD0-56F91A96BB10}"/>
              </a:ext>
            </a:extLst>
          </p:cNvPr>
          <p:cNvSpPr>
            <a:spLocks noGrp="1"/>
          </p:cNvSpPr>
          <p:nvPr>
            <p:ph type="sldNum" sz="quarter" idx="10"/>
          </p:nvPr>
        </p:nvSpPr>
        <p:spPr>
          <a:xfrm>
            <a:off x="5752800" y="6332538"/>
            <a:ext cx="686400" cy="365125"/>
          </a:xfrm>
        </p:spPr>
        <p:txBody>
          <a:bodyPr/>
          <a:lstStyle>
            <a:lvl1pPr algn="ctr">
              <a:defRPr>
                <a:solidFill>
                  <a:schemeClr val="tx1"/>
                </a:solidFill>
              </a:defRPr>
            </a:lvl1pPr>
          </a:lstStyle>
          <a:p>
            <a:fld id="{9CAA33A2-411E-8443-83D0-3263C24E97A5}" type="slidenum">
              <a:rPr lang="en-US" smtClean="0"/>
              <a:pPr/>
              <a:t>‹#›</a:t>
            </a:fld>
            <a:endParaRPr lang="en-US" dirty="0"/>
          </a:p>
        </p:txBody>
      </p:sp>
    </p:spTree>
    <p:extLst>
      <p:ext uri="{BB962C8B-B14F-4D97-AF65-F5344CB8AC3E}">
        <p14:creationId xmlns:p14="http://schemas.microsoft.com/office/powerpoint/2010/main" val="3162719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FB2DB6-86B1-4282-ADE3-18690119DBEE}"/>
              </a:ext>
              <a:ext uri="{C183D7F6-B498-43B3-948B-1728B52AA6E4}">
                <adec:decorative xmlns:adec="http://schemas.microsoft.com/office/drawing/2017/decorative" val="1"/>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0" y="5081263"/>
            <a:ext cx="11454790" cy="1149951"/>
          </a:xfrm>
          <a:prstGeom prst="rect">
            <a:avLst/>
          </a:prstGeom>
        </p:spPr>
      </p:pic>
      <p:sp>
        <p:nvSpPr>
          <p:cNvPr id="16" name="Freeform: Shape 15">
            <a:extLst>
              <a:ext uri="{FF2B5EF4-FFF2-40B4-BE49-F238E27FC236}">
                <a16:creationId xmlns:a16="http://schemas.microsoft.com/office/drawing/2014/main" id="{ACE09F6B-8C38-4FE1-9B64-C266387D3515}"/>
              </a:ext>
            </a:extLst>
          </p:cNvPr>
          <p:cNvSpPr/>
          <p:nvPr/>
        </p:nvSpPr>
        <p:spPr>
          <a:xfrm>
            <a:off x="-3255" y="6172203"/>
            <a:ext cx="12188952" cy="685800"/>
          </a:xfrm>
          <a:custGeom>
            <a:avLst/>
            <a:gdLst>
              <a:gd name="connsiteX0" fmla="*/ 0 w 9144000"/>
              <a:gd name="connsiteY0" fmla="*/ 0 h 685800"/>
              <a:gd name="connsiteX1" fmla="*/ 9144000 w 9144000"/>
              <a:gd name="connsiteY1" fmla="*/ 0 h 685800"/>
              <a:gd name="connsiteX2" fmla="*/ 9144000 w 9144000"/>
              <a:gd name="connsiteY2" fmla="*/ 685800 h 685800"/>
              <a:gd name="connsiteX3" fmla="*/ 0 w 9144000"/>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9144000" h="685800">
                <a:moveTo>
                  <a:pt x="0" y="0"/>
                </a:moveTo>
                <a:lnTo>
                  <a:pt x="9144000" y="0"/>
                </a:lnTo>
                <a:lnTo>
                  <a:pt x="9144000" y="685800"/>
                </a:lnTo>
                <a:lnTo>
                  <a:pt x="0" y="685800"/>
                </a:lnTo>
                <a:close/>
              </a:path>
            </a:pathLst>
          </a:custGeom>
          <a:solidFill>
            <a:srgbClr val="231F20"/>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pic>
        <p:nvPicPr>
          <p:cNvPr id="14" name="Picture 13" descr="Government of Ontario" title="Ontario">
            <a:extLst>
              <a:ext uri="{FF2B5EF4-FFF2-40B4-BE49-F238E27FC236}">
                <a16:creationId xmlns:a16="http://schemas.microsoft.com/office/drawing/2014/main" id="{931D42D2-8FEB-48BE-98D5-032404AB49B0}"/>
              </a:ext>
            </a:extLst>
          </p:cNvPr>
          <p:cNvPicPr>
            <a:picLocks noChangeAspect="1"/>
          </p:cNvPicPr>
          <p:nvPr userDrawn="1"/>
        </p:nvPicPr>
        <p:blipFill>
          <a:blip r:embed="rId3"/>
          <a:stretch>
            <a:fillRect/>
          </a:stretch>
        </p:blipFill>
        <p:spPr>
          <a:xfrm>
            <a:off x="10411899" y="6188318"/>
            <a:ext cx="1633928" cy="653571"/>
          </a:xfrm>
          <a:prstGeom prst="rect">
            <a:avLst/>
          </a:prstGeom>
        </p:spPr>
      </p:pic>
      <p:sp>
        <p:nvSpPr>
          <p:cNvPr id="7" name="Freeform: Shape 6">
            <a:extLst>
              <a:ext uri="{FF2B5EF4-FFF2-40B4-BE49-F238E27FC236}">
                <a16:creationId xmlns:a16="http://schemas.microsoft.com/office/drawing/2014/main" id="{FB12BDD1-05EF-4B6A-9714-1AD6F5C60FA8}"/>
              </a:ext>
            </a:extLst>
          </p:cNvPr>
          <p:cNvSpPr/>
          <p:nvPr/>
        </p:nvSpPr>
        <p:spPr>
          <a:xfrm rot="10800000">
            <a:off x="-16083" y="0"/>
            <a:ext cx="9144000"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a:no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pic>
        <p:nvPicPr>
          <p:cNvPr id="10" name="Picture 9">
            <a:extLst>
              <a:ext uri="{FF2B5EF4-FFF2-40B4-BE49-F238E27FC236}">
                <a16:creationId xmlns:a16="http://schemas.microsoft.com/office/drawing/2014/main" id="{559AAC04-DDEB-4758-ACF0-CA3F8D99F4D9}"/>
              </a:ext>
            </a:extLst>
          </p:cNvPr>
          <p:cNvPicPr>
            <a:picLocks noChangeAspect="1"/>
          </p:cNvPicPr>
          <p:nvPr userDrawn="1"/>
        </p:nvPicPr>
        <p:blipFill>
          <a:blip r:embed="rId4">
            <a:biLevel thresh="25000"/>
          </a:blip>
          <a:stretch>
            <a:fillRect/>
          </a:stretch>
        </p:blipFill>
        <p:spPr>
          <a:xfrm>
            <a:off x="286307" y="6188135"/>
            <a:ext cx="1972799" cy="653936"/>
          </a:xfrm>
          <a:prstGeom prst="rect">
            <a:avLst/>
          </a:prstGeom>
        </p:spPr>
      </p:pic>
      <p:sp>
        <p:nvSpPr>
          <p:cNvPr id="9" name="Slide Number Placeholder 2">
            <a:extLst>
              <a:ext uri="{FF2B5EF4-FFF2-40B4-BE49-F238E27FC236}">
                <a16:creationId xmlns:a16="http://schemas.microsoft.com/office/drawing/2014/main" id="{5D79DCF9-B50C-4716-9035-269242EC792D}"/>
              </a:ext>
            </a:extLst>
          </p:cNvPr>
          <p:cNvSpPr>
            <a:spLocks noGrp="1"/>
          </p:cNvSpPr>
          <p:nvPr>
            <p:ph type="sldNum" sz="quarter" idx="10"/>
          </p:nvPr>
        </p:nvSpPr>
        <p:spPr>
          <a:xfrm>
            <a:off x="5752800" y="6332538"/>
            <a:ext cx="686400" cy="365125"/>
          </a:xfrm>
        </p:spPr>
        <p:txBody>
          <a:bodyPr/>
          <a:lstStyle>
            <a:lvl1pPr algn="ctr">
              <a:defRPr>
                <a:solidFill>
                  <a:schemeClr val="bg1"/>
                </a:solidFill>
              </a:defRPr>
            </a:lvl1pPr>
          </a:lstStyle>
          <a:p>
            <a:fld id="{9CAA33A2-411E-8443-83D0-3263C24E97A5}" type="slidenum">
              <a:rPr lang="en-US" smtClean="0"/>
              <a:pPr/>
              <a:t>‹#›</a:t>
            </a:fld>
            <a:endParaRPr lang="en-US" dirty="0"/>
          </a:p>
        </p:txBody>
      </p:sp>
    </p:spTree>
    <p:extLst>
      <p:ext uri="{BB962C8B-B14F-4D97-AF65-F5344CB8AC3E}">
        <p14:creationId xmlns:p14="http://schemas.microsoft.com/office/powerpoint/2010/main" val="127081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CE09F6B-8C38-4FE1-9B64-C266387D3515}"/>
              </a:ext>
            </a:extLst>
          </p:cNvPr>
          <p:cNvSpPr/>
          <p:nvPr/>
        </p:nvSpPr>
        <p:spPr>
          <a:xfrm>
            <a:off x="-3255" y="6172203"/>
            <a:ext cx="12188952" cy="685800"/>
          </a:xfrm>
          <a:custGeom>
            <a:avLst/>
            <a:gdLst>
              <a:gd name="connsiteX0" fmla="*/ 0 w 9144000"/>
              <a:gd name="connsiteY0" fmla="*/ 0 h 685800"/>
              <a:gd name="connsiteX1" fmla="*/ 9144000 w 9144000"/>
              <a:gd name="connsiteY1" fmla="*/ 0 h 685800"/>
              <a:gd name="connsiteX2" fmla="*/ 9144000 w 9144000"/>
              <a:gd name="connsiteY2" fmla="*/ 685800 h 685800"/>
              <a:gd name="connsiteX3" fmla="*/ 0 w 9144000"/>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9144000" h="685800">
                <a:moveTo>
                  <a:pt x="0" y="0"/>
                </a:moveTo>
                <a:lnTo>
                  <a:pt x="9144000" y="0"/>
                </a:lnTo>
                <a:lnTo>
                  <a:pt x="9144000" y="685800"/>
                </a:lnTo>
                <a:lnTo>
                  <a:pt x="0" y="685800"/>
                </a:lnTo>
                <a:close/>
              </a:path>
            </a:pathLst>
          </a:custGeom>
          <a:solidFill>
            <a:srgbClr val="231F20"/>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pic>
        <p:nvPicPr>
          <p:cNvPr id="14" name="Picture 13" descr="Government of Ontario" title="Ontario">
            <a:extLst>
              <a:ext uri="{FF2B5EF4-FFF2-40B4-BE49-F238E27FC236}">
                <a16:creationId xmlns:a16="http://schemas.microsoft.com/office/drawing/2014/main" id="{931D42D2-8FEB-48BE-98D5-032404AB49B0}"/>
              </a:ext>
            </a:extLst>
          </p:cNvPr>
          <p:cNvPicPr>
            <a:picLocks noChangeAspect="1"/>
          </p:cNvPicPr>
          <p:nvPr userDrawn="1"/>
        </p:nvPicPr>
        <p:blipFill>
          <a:blip r:embed="rId2"/>
          <a:stretch>
            <a:fillRect/>
          </a:stretch>
        </p:blipFill>
        <p:spPr>
          <a:xfrm>
            <a:off x="10411899" y="6188318"/>
            <a:ext cx="1633928" cy="653571"/>
          </a:xfrm>
          <a:prstGeom prst="rect">
            <a:avLst/>
          </a:prstGeom>
        </p:spPr>
      </p:pic>
      <p:sp>
        <p:nvSpPr>
          <p:cNvPr id="7" name="Freeform: Shape 6">
            <a:extLst>
              <a:ext uri="{FF2B5EF4-FFF2-40B4-BE49-F238E27FC236}">
                <a16:creationId xmlns:a16="http://schemas.microsoft.com/office/drawing/2014/main" id="{FB12BDD1-05EF-4B6A-9714-1AD6F5C60FA8}"/>
              </a:ext>
            </a:extLst>
          </p:cNvPr>
          <p:cNvSpPr/>
          <p:nvPr/>
        </p:nvSpPr>
        <p:spPr>
          <a:xfrm rot="10800000">
            <a:off x="-16083" y="0"/>
            <a:ext cx="9144000"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a:no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pic>
        <p:nvPicPr>
          <p:cNvPr id="10" name="Picture 9">
            <a:extLst>
              <a:ext uri="{FF2B5EF4-FFF2-40B4-BE49-F238E27FC236}">
                <a16:creationId xmlns:a16="http://schemas.microsoft.com/office/drawing/2014/main" id="{559AAC04-DDEB-4758-ACF0-CA3F8D99F4D9}"/>
              </a:ext>
            </a:extLst>
          </p:cNvPr>
          <p:cNvPicPr>
            <a:picLocks noChangeAspect="1"/>
          </p:cNvPicPr>
          <p:nvPr userDrawn="1"/>
        </p:nvPicPr>
        <p:blipFill>
          <a:blip r:embed="rId3">
            <a:biLevel thresh="25000"/>
          </a:blip>
          <a:stretch>
            <a:fillRect/>
          </a:stretch>
        </p:blipFill>
        <p:spPr>
          <a:xfrm>
            <a:off x="286307" y="6188135"/>
            <a:ext cx="1972799" cy="653936"/>
          </a:xfrm>
          <a:prstGeom prst="rect">
            <a:avLst/>
          </a:prstGeom>
        </p:spPr>
      </p:pic>
      <p:sp>
        <p:nvSpPr>
          <p:cNvPr id="9" name="Slide Number Placeholder 2">
            <a:extLst>
              <a:ext uri="{FF2B5EF4-FFF2-40B4-BE49-F238E27FC236}">
                <a16:creationId xmlns:a16="http://schemas.microsoft.com/office/drawing/2014/main" id="{5D79DCF9-B50C-4716-9035-269242EC792D}"/>
              </a:ext>
            </a:extLst>
          </p:cNvPr>
          <p:cNvSpPr>
            <a:spLocks noGrp="1"/>
          </p:cNvSpPr>
          <p:nvPr>
            <p:ph type="sldNum" sz="quarter" idx="10"/>
          </p:nvPr>
        </p:nvSpPr>
        <p:spPr>
          <a:xfrm>
            <a:off x="5752800" y="6332538"/>
            <a:ext cx="686400" cy="365125"/>
          </a:xfrm>
        </p:spPr>
        <p:txBody>
          <a:bodyPr/>
          <a:lstStyle>
            <a:lvl1pPr algn="ctr">
              <a:defRPr>
                <a:solidFill>
                  <a:schemeClr val="bg1"/>
                </a:solidFill>
              </a:defRPr>
            </a:lvl1pPr>
          </a:lstStyle>
          <a:p>
            <a:fld id="{9CAA33A2-411E-8443-83D0-3263C24E97A5}" type="slidenum">
              <a:rPr lang="en-US" smtClean="0"/>
              <a:pPr/>
              <a:t>‹#›</a:t>
            </a:fld>
            <a:endParaRPr lang="en-US" dirty="0"/>
          </a:p>
        </p:txBody>
      </p:sp>
    </p:spTree>
    <p:extLst>
      <p:ext uri="{BB962C8B-B14F-4D97-AF65-F5344CB8AC3E}">
        <p14:creationId xmlns:p14="http://schemas.microsoft.com/office/powerpoint/2010/main" val="215121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3">
    <p:spTree>
      <p:nvGrpSpPr>
        <p:cNvPr id="1" name=""/>
        <p:cNvGrpSpPr/>
        <p:nvPr/>
      </p:nvGrpSpPr>
      <p:grpSpPr>
        <a:xfrm>
          <a:off x="0" y="0"/>
          <a:ext cx="0" cy="0"/>
          <a:chOff x="0" y="0"/>
          <a:chExt cx="0" cy="0"/>
        </a:xfrm>
      </p:grpSpPr>
      <p:pic>
        <p:nvPicPr>
          <p:cNvPr id="14" name="Picture 13" descr="Government of Ontario" title="Ontario">
            <a:extLst>
              <a:ext uri="{FF2B5EF4-FFF2-40B4-BE49-F238E27FC236}">
                <a16:creationId xmlns:a16="http://schemas.microsoft.com/office/drawing/2014/main" id="{931D42D2-8FEB-48BE-98D5-032404AB49B0}"/>
              </a:ext>
            </a:extLst>
          </p:cNvPr>
          <p:cNvPicPr>
            <a:picLocks noChangeAspect="1"/>
          </p:cNvPicPr>
          <p:nvPr userDrawn="1"/>
        </p:nvPicPr>
        <p:blipFill>
          <a:blip r:embed="rId2"/>
          <a:stretch>
            <a:fillRect/>
          </a:stretch>
        </p:blipFill>
        <p:spPr>
          <a:xfrm>
            <a:off x="10411899" y="6188318"/>
            <a:ext cx="1633928" cy="653571"/>
          </a:xfrm>
          <a:prstGeom prst="rect">
            <a:avLst/>
          </a:prstGeom>
        </p:spPr>
      </p:pic>
      <p:sp>
        <p:nvSpPr>
          <p:cNvPr id="7" name="Freeform: Shape 6">
            <a:extLst>
              <a:ext uri="{FF2B5EF4-FFF2-40B4-BE49-F238E27FC236}">
                <a16:creationId xmlns:a16="http://schemas.microsoft.com/office/drawing/2014/main" id="{FB12BDD1-05EF-4B6A-9714-1AD6F5C60FA8}"/>
              </a:ext>
            </a:extLst>
          </p:cNvPr>
          <p:cNvSpPr/>
          <p:nvPr/>
        </p:nvSpPr>
        <p:spPr>
          <a:xfrm rot="10800000">
            <a:off x="-16083" y="0"/>
            <a:ext cx="9144000" cy="6858000"/>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a:no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9" name="Slide Number Placeholder 2">
            <a:extLst>
              <a:ext uri="{FF2B5EF4-FFF2-40B4-BE49-F238E27FC236}">
                <a16:creationId xmlns:a16="http://schemas.microsoft.com/office/drawing/2014/main" id="{5D79DCF9-B50C-4716-9035-269242EC792D}"/>
              </a:ext>
            </a:extLst>
          </p:cNvPr>
          <p:cNvSpPr>
            <a:spLocks noGrp="1"/>
          </p:cNvSpPr>
          <p:nvPr>
            <p:ph type="sldNum" sz="quarter" idx="10"/>
          </p:nvPr>
        </p:nvSpPr>
        <p:spPr>
          <a:xfrm>
            <a:off x="5752800" y="6332538"/>
            <a:ext cx="686400" cy="365125"/>
          </a:xfrm>
        </p:spPr>
        <p:txBody>
          <a:bodyPr/>
          <a:lstStyle>
            <a:lvl1pPr algn="ctr">
              <a:defRPr>
                <a:solidFill>
                  <a:schemeClr val="tx1"/>
                </a:solidFill>
              </a:defRPr>
            </a:lvl1pPr>
          </a:lstStyle>
          <a:p>
            <a:fld id="{9CAA33A2-411E-8443-83D0-3263C24E97A5}" type="slidenum">
              <a:rPr lang="en-US" smtClean="0"/>
              <a:pPr/>
              <a:t>‹#›</a:t>
            </a:fld>
            <a:endParaRPr lang="en-US" dirty="0"/>
          </a:p>
        </p:txBody>
      </p:sp>
    </p:spTree>
    <p:extLst>
      <p:ext uri="{BB962C8B-B14F-4D97-AF65-F5344CB8AC3E}">
        <p14:creationId xmlns:p14="http://schemas.microsoft.com/office/powerpoint/2010/main" val="4163788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3064" y="365129"/>
            <a:ext cx="11275647"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63064" y="1825625"/>
            <a:ext cx="11275645" cy="4351338"/>
          </a:xfrm>
          <a:prstGeom prst="rect">
            <a:avLst/>
          </a:prstGeom>
        </p:spPr>
        <p:txBody>
          <a:bodyPr vert="horz" lIns="91440" tIns="45720" rIns="91440" bIns="45720" rtlCol="0">
            <a:normAutofit/>
          </a:bodyPr>
          <a:lstStyle/>
          <a:p>
            <a:pPr lvl="0"/>
            <a:r>
              <a:rPr lang="en-US"/>
              <a:t>Paragraph without bullets</a:t>
            </a:r>
          </a:p>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63060" y="6276609"/>
            <a:ext cx="686400" cy="365125"/>
          </a:xfrm>
          <a:prstGeom prst="rect">
            <a:avLst/>
          </a:prstGeom>
        </p:spPr>
        <p:txBody>
          <a:bodyPr vert="horz" lIns="91440" tIns="45720" rIns="91440" bIns="45720" rtlCol="0" anchor="ctr"/>
          <a:lstStyle>
            <a:lvl1pPr algn="l">
              <a:defRPr sz="1200">
                <a:solidFill>
                  <a:schemeClr val="tx1"/>
                </a:solidFill>
              </a:defRPr>
            </a:lvl1pPr>
          </a:lstStyle>
          <a:p>
            <a:fld id="{9CAA33A2-411E-8443-83D0-3263C24E97A5}" type="slidenum">
              <a:rPr lang="en-US" smtClean="0"/>
              <a:pPr/>
              <a:t>‹#›</a:t>
            </a:fld>
            <a:endParaRPr lang="en-US" dirty="0"/>
          </a:p>
        </p:txBody>
      </p:sp>
      <p:sp>
        <p:nvSpPr>
          <p:cNvPr id="8" name="Footer Placeholder 4">
            <a:extLst>
              <a:ext uri="{FF2B5EF4-FFF2-40B4-BE49-F238E27FC236}">
                <a16:creationId xmlns:a16="http://schemas.microsoft.com/office/drawing/2014/main" id="{9C0A0D9E-837B-4542-8ACD-A5921329A28E}"/>
              </a:ext>
            </a:extLst>
          </p:cNvPr>
          <p:cNvSpPr>
            <a:spLocks noGrp="1"/>
          </p:cNvSpPr>
          <p:nvPr>
            <p:ph type="ftr" sz="quarter" idx="3"/>
          </p:nvPr>
        </p:nvSpPr>
        <p:spPr>
          <a:xfrm>
            <a:off x="1148865" y="6276609"/>
            <a:ext cx="3357551" cy="365125"/>
          </a:xfrm>
          <a:prstGeom prst="rect">
            <a:avLst/>
          </a:prstGeom>
        </p:spPr>
        <p:txBody>
          <a:bodyPr anchor="ctr"/>
          <a:lstStyle>
            <a:lvl1pPr algn="r">
              <a:defRPr sz="1200">
                <a:solidFill>
                  <a:schemeClr val="tx1"/>
                </a:solidFill>
              </a:defRPr>
            </a:lvl1pPr>
          </a:lstStyle>
          <a:p>
            <a:pPr algn="l"/>
            <a:r>
              <a:rPr lang="en-US" dirty="0"/>
              <a:t>Presentation Name</a:t>
            </a:r>
          </a:p>
        </p:txBody>
      </p:sp>
    </p:spTree>
    <p:extLst>
      <p:ext uri="{BB962C8B-B14F-4D97-AF65-F5344CB8AC3E}">
        <p14:creationId xmlns:p14="http://schemas.microsoft.com/office/powerpoint/2010/main" val="1310733956"/>
      </p:ext>
    </p:extLst>
  </p:cSld>
  <p:clrMap bg1="lt1" tx1="dk1" bg2="lt2" tx2="dk2" accent1="accent1" accent2="accent2" accent3="accent3" accent4="accent4" accent5="accent5" accent6="accent6" hlink="hlink" folHlink="folHlink"/>
  <p:sldLayoutIdLst>
    <p:sldLayoutId id="2147483682" r:id="rId1"/>
    <p:sldLayoutId id="2147483720" r:id="rId2"/>
    <p:sldLayoutId id="2147483722" r:id="rId3"/>
    <p:sldLayoutId id="2147483723" r:id="rId4"/>
    <p:sldLayoutId id="2147483724" r:id="rId5"/>
    <p:sldLayoutId id="2147483721" r:id="rId6"/>
    <p:sldLayoutId id="2147483712" r:id="rId7"/>
    <p:sldLayoutId id="2147483713" r:id="rId8"/>
    <p:sldLayoutId id="2147483715" r:id="rId9"/>
    <p:sldLayoutId id="2147483714" r:id="rId10"/>
    <p:sldLayoutId id="2147483716" r:id="rId11"/>
    <p:sldLayoutId id="2147483717" r:id="rId12"/>
    <p:sldLayoutId id="2147483718" r:id="rId13"/>
    <p:sldLayoutId id="2147483719" r:id="rId14"/>
  </p:sldLayoutIdLst>
  <p:hf hdr="0" dt="0"/>
  <p:txStyles>
    <p:titleStyle>
      <a:lvl1pPr algn="l" defTabSz="914377" rtl="0" eaLnBrk="1" latinLnBrk="0" hangingPunct="1">
        <a:lnSpc>
          <a:spcPct val="90000"/>
        </a:lnSpc>
        <a:spcBef>
          <a:spcPct val="0"/>
        </a:spcBef>
        <a:buNone/>
        <a:defRPr sz="3200" b="1" i="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377" rtl="0" eaLnBrk="1" latinLnBrk="0" hangingPunct="1">
        <a:lnSpc>
          <a:spcPct val="90000"/>
        </a:lnSpc>
        <a:spcBef>
          <a:spcPts val="1000"/>
        </a:spcBef>
        <a:buClr>
          <a:schemeClr val="tx1"/>
        </a:buClr>
        <a:buSzPct val="75000"/>
        <a:buFont typeface="Arial" panose="020B0604020202020204" pitchFamily="34" charset="0"/>
        <a:buNone/>
        <a:defRPr sz="16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9.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jpeg"/><Relationship Id="rId11" Type="http://schemas.openxmlformats.org/officeDocument/2006/relationships/image" Target="../media/image14.png"/><Relationship Id="rId5" Type="http://schemas.openxmlformats.org/officeDocument/2006/relationships/image" Target="../media/image9.png"/><Relationship Id="rId10"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audio" Target="../media/audio6.wav"/><Relationship Id="rId13" Type="http://schemas.openxmlformats.org/officeDocument/2006/relationships/image" Target="../media/image63.wmf"/><Relationship Id="rId18" Type="http://schemas.openxmlformats.org/officeDocument/2006/relationships/image" Target="../media/image68.wmf"/><Relationship Id="rId26" Type="http://schemas.openxmlformats.org/officeDocument/2006/relationships/image" Target="../media/image76.gif"/><Relationship Id="rId3" Type="http://schemas.openxmlformats.org/officeDocument/2006/relationships/audio" Target="../media/audio1.wav"/><Relationship Id="rId21" Type="http://schemas.openxmlformats.org/officeDocument/2006/relationships/image" Target="../media/image71.wmf"/><Relationship Id="rId7" Type="http://schemas.openxmlformats.org/officeDocument/2006/relationships/audio" Target="../media/audio5.wav"/><Relationship Id="rId12" Type="http://schemas.openxmlformats.org/officeDocument/2006/relationships/audio" Target="../media/audio10.wav"/><Relationship Id="rId17" Type="http://schemas.openxmlformats.org/officeDocument/2006/relationships/image" Target="../media/image67.wmf"/><Relationship Id="rId25" Type="http://schemas.openxmlformats.org/officeDocument/2006/relationships/image" Target="../media/image75.jpeg"/><Relationship Id="rId2" Type="http://schemas.openxmlformats.org/officeDocument/2006/relationships/notesSlide" Target="../notesSlides/notesSlide2.xml"/><Relationship Id="rId16" Type="http://schemas.openxmlformats.org/officeDocument/2006/relationships/image" Target="../media/image66.wmf"/><Relationship Id="rId20"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audio" Target="../media/audio4.wav"/><Relationship Id="rId11" Type="http://schemas.openxmlformats.org/officeDocument/2006/relationships/audio" Target="../media/audio9.wav"/><Relationship Id="rId24" Type="http://schemas.openxmlformats.org/officeDocument/2006/relationships/image" Target="../media/image74.jpeg"/><Relationship Id="rId5" Type="http://schemas.openxmlformats.org/officeDocument/2006/relationships/audio" Target="../media/audio3.wav"/><Relationship Id="rId15" Type="http://schemas.openxmlformats.org/officeDocument/2006/relationships/image" Target="../media/image65.emf"/><Relationship Id="rId23" Type="http://schemas.openxmlformats.org/officeDocument/2006/relationships/image" Target="../media/image73.wmf"/><Relationship Id="rId28" Type="http://schemas.openxmlformats.org/officeDocument/2006/relationships/image" Target="../media/image78.jpeg"/><Relationship Id="rId10" Type="http://schemas.openxmlformats.org/officeDocument/2006/relationships/audio" Target="../media/audio8.wav"/><Relationship Id="rId19" Type="http://schemas.openxmlformats.org/officeDocument/2006/relationships/image" Target="../media/image69.jpeg"/><Relationship Id="rId4" Type="http://schemas.openxmlformats.org/officeDocument/2006/relationships/audio" Target="../media/audio2.wav"/><Relationship Id="rId9" Type="http://schemas.openxmlformats.org/officeDocument/2006/relationships/audio" Target="../media/audio7.wav"/><Relationship Id="rId14" Type="http://schemas.openxmlformats.org/officeDocument/2006/relationships/image" Target="../media/image64.jpeg"/><Relationship Id="rId22" Type="http://schemas.openxmlformats.org/officeDocument/2006/relationships/image" Target="../media/image72.jpeg"/><Relationship Id="rId27" Type="http://schemas.openxmlformats.org/officeDocument/2006/relationships/image" Target="../media/image77.wmf"/></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ontariogov.sharepoint.com/sites/EHSTM/SitePages/Knowledge%20Centre.aspx?csf=1&amp;web=1&amp;e=G6g6sW&amp;cid=3c652a00-fd1a-4e91-b643-3c2b17737a04"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hyperlink" Target="https://learnon.noverant.com/fcf/protected/Main.do"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intra.ontario.ca/mohltc/health-about-us" TargetMode="External"/><Relationship Id="rId3" Type="http://schemas.openxmlformats.org/officeDocument/2006/relationships/hyperlink" Target="https://intra.ontario.ca/ops/imanage-support-flexible-work" TargetMode="External"/><Relationship Id="rId7" Type="http://schemas.openxmlformats.org/officeDocument/2006/relationships/hyperlink" Target="https://ontariogov.sharepoint.com/sites/ProjectConnectIT"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intra.ontario.ca/?utm_source=desktop_icon&amp;utm_campaign=desktop_icon" TargetMode="External"/><Relationship Id="rId5" Type="http://schemas.openxmlformats.org/officeDocument/2006/relationships/hyperlink" Target="https://intra.ontario.ca/mohltc-dsd" TargetMode="External"/><Relationship Id="rId4" Type="http://schemas.openxmlformats.org/officeDocument/2006/relationships/hyperlink" Target="https://intra.ontario.ca/hsc"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intra.ontario.ca/mohltc/mohltc-employee-orientation"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intra.ontario.ca/ops/hr-workplace-discrimination-and-harassment-prevention-wdhp-services" TargetMode="External"/><Relationship Id="rId5" Type="http://schemas.openxmlformats.org/officeDocument/2006/relationships/hyperlink" Target="https://intra.ontario.ca/ops/ohs" TargetMode="External"/><Relationship Id="rId4" Type="http://schemas.openxmlformats.org/officeDocument/2006/relationships/hyperlink" Target="https://intra.ontario.ca/cehsw-hss"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ontariogov.sharepoint.com/sites/EHSTM/SitePages/Links.aspx"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jpg"/><Relationship Id="rId2" Type="http://schemas.openxmlformats.org/officeDocument/2006/relationships/notesSlide" Target="../notesSlides/notesSlide1.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jpe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jpeg"/><Relationship Id="rId1" Type="http://schemas.openxmlformats.org/officeDocument/2006/relationships/slideLayout" Target="../slideLayouts/slideLayout4.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png"/><Relationship Id="rId14" Type="http://schemas.openxmlformats.org/officeDocument/2006/relationships/image" Target="../media/image5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76EA5E-BFF8-49FF-8DA1-51D61D887B0C}"/>
              </a:ext>
            </a:extLst>
          </p:cNvPr>
          <p:cNvSpPr>
            <a:spLocks noGrp="1"/>
          </p:cNvSpPr>
          <p:nvPr>
            <p:ph type="ctrTitle"/>
          </p:nvPr>
        </p:nvSpPr>
        <p:spPr>
          <a:xfrm>
            <a:off x="463062" y="3514725"/>
            <a:ext cx="11553347" cy="1460531"/>
          </a:xfrm>
        </p:spPr>
        <p:txBody>
          <a:bodyPr>
            <a:normAutofit fontScale="90000"/>
          </a:bodyPr>
          <a:lstStyle/>
          <a:p>
            <a:r>
              <a:rPr lang="en-CA" dirty="0">
                <a:solidFill>
                  <a:srgbClr val="1F497D"/>
                </a:solidFill>
                <a:effectLst/>
                <a:latin typeface="Verdana" panose="020B0604030504040204" pitchFamily="34" charset="0"/>
                <a:ea typeface="Calibri" panose="020F0502020204030204" pitchFamily="34" charset="0"/>
              </a:rPr>
              <a:t>Emergency Health I&amp;IT Solutions</a:t>
            </a:r>
            <a:br>
              <a:rPr lang="en-CA" dirty="0">
                <a:effectLst/>
                <a:latin typeface="Calibri" panose="020F0502020204030204" pitchFamily="34" charset="0"/>
                <a:ea typeface="Calibri" panose="020F0502020204030204" pitchFamily="34" charset="0"/>
              </a:rPr>
            </a:br>
            <a:r>
              <a:rPr lang="en-CA" dirty="0">
                <a:solidFill>
                  <a:srgbClr val="1F497D"/>
                </a:solidFill>
                <a:effectLst/>
                <a:latin typeface="Verdana" panose="020B0604030504040204" pitchFamily="34" charset="0"/>
                <a:ea typeface="Calibri" panose="020F0502020204030204" pitchFamily="34" charset="0"/>
              </a:rPr>
              <a:t>   &amp; Technology Management Branch (EHSTMB)</a:t>
            </a:r>
            <a:br>
              <a:rPr lang="en-CA" dirty="0">
                <a:effectLst/>
                <a:latin typeface="Calibri" panose="020F0502020204030204" pitchFamily="34" charset="0"/>
                <a:ea typeface="Calibri" panose="020F0502020204030204" pitchFamily="34" charset="0"/>
              </a:rPr>
            </a:br>
            <a:r>
              <a:rPr lang="en-US" sz="4000" b="1" dirty="0">
                <a:latin typeface="Arial" panose="020B0604020202020204" pitchFamily="34" charset="0"/>
                <a:ea typeface="+mj-ea"/>
                <a:cs typeface="Arial" panose="020B0604020202020204" pitchFamily="34" charset="0"/>
              </a:rPr>
              <a:t> Orientation For New Staff</a:t>
            </a:r>
          </a:p>
        </p:txBody>
      </p:sp>
      <p:sp>
        <p:nvSpPr>
          <p:cNvPr id="6" name="Subtitle 5">
            <a:extLst>
              <a:ext uri="{FF2B5EF4-FFF2-40B4-BE49-F238E27FC236}">
                <a16:creationId xmlns:a16="http://schemas.microsoft.com/office/drawing/2014/main" id="{2EC9078B-B597-4718-A417-8A48F2493937}"/>
              </a:ext>
            </a:extLst>
          </p:cNvPr>
          <p:cNvSpPr>
            <a:spLocks noGrp="1"/>
          </p:cNvSpPr>
          <p:nvPr>
            <p:ph type="subTitle" idx="1"/>
          </p:nvPr>
        </p:nvSpPr>
        <p:spPr>
          <a:xfrm>
            <a:off x="463059" y="5495925"/>
            <a:ext cx="6812167" cy="591110"/>
          </a:xfrm>
        </p:spPr>
        <p:txBody>
          <a:bodyPr/>
          <a:lstStyle/>
          <a:p>
            <a:r>
              <a:rPr lang="en-US"/>
              <a:t>Oct </a:t>
            </a:r>
            <a:r>
              <a:rPr lang="en-US" dirty="0"/>
              <a:t>2023</a:t>
            </a:r>
          </a:p>
        </p:txBody>
      </p:sp>
      <p:pic>
        <p:nvPicPr>
          <p:cNvPr id="5" name="Picture 4">
            <a:extLst>
              <a:ext uri="{FF2B5EF4-FFF2-40B4-BE49-F238E27FC236}">
                <a16:creationId xmlns:a16="http://schemas.microsoft.com/office/drawing/2014/main" id="{9CAEFCFE-8281-40F4-A2D9-4AE11A8B4477}"/>
              </a:ext>
            </a:extLst>
          </p:cNvPr>
          <p:cNvPicPr>
            <a:picLocks noChangeAspect="1"/>
          </p:cNvPicPr>
          <p:nvPr/>
        </p:nvPicPr>
        <p:blipFill>
          <a:blip r:embed="rId2">
            <a:biLevel thresh="25000"/>
          </a:blip>
          <a:stretch>
            <a:fillRect/>
          </a:stretch>
        </p:blipFill>
        <p:spPr>
          <a:xfrm>
            <a:off x="7506126" y="519363"/>
            <a:ext cx="3846920" cy="1275163"/>
          </a:xfrm>
          <a:prstGeom prst="rect">
            <a:avLst/>
          </a:prstGeom>
        </p:spPr>
      </p:pic>
      <p:sp>
        <p:nvSpPr>
          <p:cNvPr id="7" name="Text Placeholder 3">
            <a:extLst>
              <a:ext uri="{FF2B5EF4-FFF2-40B4-BE49-F238E27FC236}">
                <a16:creationId xmlns:a16="http://schemas.microsoft.com/office/drawing/2014/main" id="{4A2F0613-BAE1-4149-B2E9-FD5BC3D5E016}"/>
              </a:ext>
            </a:extLst>
          </p:cNvPr>
          <p:cNvSpPr txBox="1">
            <a:spLocks/>
          </p:cNvSpPr>
          <p:nvPr/>
        </p:nvSpPr>
        <p:spPr>
          <a:xfrm>
            <a:off x="243091" y="245135"/>
            <a:ext cx="6425503" cy="833653"/>
          </a:xfrm>
          <a:prstGeom prst="rect">
            <a:avLst/>
          </a:prstGeom>
        </p:spPr>
        <p:txBody>
          <a:bodyPr>
            <a:normAutofit fontScale="92500" lnSpcReduction="10000"/>
          </a:bodyPr>
          <a:lstStyle>
            <a:lvl1pPr marL="0" indent="0" algn="l" defTabSz="914377" rtl="0" eaLnBrk="1" latinLnBrk="0" hangingPunct="1">
              <a:lnSpc>
                <a:spcPct val="90000"/>
              </a:lnSpc>
              <a:spcBef>
                <a:spcPts val="1000"/>
              </a:spcBef>
              <a:buClr>
                <a:schemeClr val="tx1"/>
              </a:buClr>
              <a:buSzPct val="75000"/>
              <a:buFont typeface="Arial" panose="020B0604020202020204" pitchFamily="34" charset="0"/>
              <a:buNone/>
              <a:defRPr sz="16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50" b="1" kern="0" dirty="0">
                <a:latin typeface="Arial" panose="020B0604020202020204" pitchFamily="34" charset="0"/>
                <a:cs typeface="Arial" panose="020B0604020202020204" pitchFamily="34" charset="0"/>
              </a:rPr>
              <a:t>Ministry of Health</a:t>
            </a:r>
          </a:p>
          <a:p>
            <a:r>
              <a:rPr lang="en-US" sz="1350" b="1" kern="0" dirty="0">
                <a:latin typeface="Arial" panose="020B0604020202020204" pitchFamily="34" charset="0"/>
                <a:cs typeface="Arial" panose="020B0604020202020204" pitchFamily="34" charset="0"/>
              </a:rPr>
              <a:t>Ministry of Long-Term Care</a:t>
            </a:r>
          </a:p>
          <a:p>
            <a:r>
              <a:rPr lang="en-US" sz="1350" b="1" kern="0" dirty="0">
                <a:latin typeface="Arial" panose="020B0604020202020204" pitchFamily="34" charset="0"/>
                <a:cs typeface="Arial" panose="020B0604020202020204" pitchFamily="34" charset="0"/>
              </a:rPr>
              <a:t>GovTechON</a:t>
            </a:r>
          </a:p>
          <a:p>
            <a:endParaRPr lang="en-US" dirty="0"/>
          </a:p>
        </p:txBody>
      </p:sp>
    </p:spTree>
    <p:extLst>
      <p:ext uri="{BB962C8B-B14F-4D97-AF65-F5344CB8AC3E}">
        <p14:creationId xmlns:p14="http://schemas.microsoft.com/office/powerpoint/2010/main" val="3279817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092916"/>
            <a:ext cx="9144000" cy="4239622"/>
          </a:xfrm>
          <a:prstGeom prst="rect">
            <a:avLst/>
          </a:prstGeom>
          <a:noFill/>
        </p:spPr>
        <p:txBody>
          <a:bodyPr wrap="square" rtlCol="0">
            <a:spAutoFit/>
          </a:bodyPr>
          <a:lstStyle/>
          <a:p>
            <a:pPr marL="285750" indent="-285750">
              <a:buClr>
                <a:srgbClr val="002060"/>
              </a:buClr>
              <a:buFont typeface="Arial" panose="020B0604020202020204" pitchFamily="34" charset="0"/>
              <a:buChar char="•"/>
            </a:pPr>
            <a:r>
              <a:rPr lang="en-CA" sz="1400" dirty="0">
                <a:latin typeface="Arial" panose="020B0604020202020204" pitchFamily="34" charset="0"/>
                <a:cs typeface="Arial" panose="020B0604020202020204" pitchFamily="34" charset="0"/>
              </a:rPr>
              <a:t>Communicates Branch strategies and objectives</a:t>
            </a:r>
          </a:p>
          <a:p>
            <a:pPr marL="285750" indent="-285750">
              <a:buClr>
                <a:srgbClr val="002060"/>
              </a:buClr>
              <a:buFont typeface="Arial" panose="020B0604020202020204" pitchFamily="34" charset="0"/>
              <a:buChar char="•"/>
            </a:pPr>
            <a:r>
              <a:rPr lang="en-CA" altLang="en-US" sz="1400" dirty="0">
                <a:latin typeface="Arial" panose="020B0604020202020204" pitchFamily="34" charset="0"/>
                <a:cs typeface="Arial" panose="020B0604020202020204" pitchFamily="34" charset="0"/>
              </a:rPr>
              <a:t>Manages the planning and operation of ministry and cluster infrastructure, IT solutions and services</a:t>
            </a:r>
          </a:p>
          <a:p>
            <a:pPr marL="285750" indent="-285750" fontAlgn="base">
              <a:buClr>
                <a:srgbClr val="002060"/>
              </a:buClr>
              <a:buFont typeface="Arial" panose="020B0604020202020204" pitchFamily="34" charset="0"/>
              <a:buChar char="•"/>
            </a:pPr>
            <a:r>
              <a:rPr lang="en-CA" sz="1400" dirty="0">
                <a:latin typeface="Arial" panose="020B0604020202020204" pitchFamily="34" charset="0"/>
                <a:cs typeface="Arial" panose="020B0604020202020204" pitchFamily="34" charset="0"/>
              </a:rPr>
              <a:t>Creates a work environment that supports and promotes employee engagement and inclusion</a:t>
            </a:r>
          </a:p>
          <a:p>
            <a:pPr marL="285750" indent="-285750" fontAlgn="base">
              <a:buClr>
                <a:srgbClr val="002060"/>
              </a:buClr>
              <a:buFont typeface="Arial" panose="020B0604020202020204" pitchFamily="34" charset="0"/>
              <a:buChar char="•"/>
            </a:pPr>
            <a:r>
              <a:rPr lang="en-CA" sz="1400" dirty="0">
                <a:latin typeface="Arial" panose="020B0604020202020204" pitchFamily="34" charset="0"/>
                <a:cs typeface="Arial" panose="020B0604020202020204" pitchFamily="34" charset="0"/>
              </a:rPr>
              <a:t>Ensures all EHSTMB Units understand our financial position and strategies </a:t>
            </a:r>
          </a:p>
          <a:p>
            <a:pPr fontAlgn="base"/>
            <a:endParaRPr lang="en-CA" sz="1400" dirty="0">
              <a:latin typeface="Arial" panose="020B0604020202020204" pitchFamily="34" charset="0"/>
              <a:cs typeface="Arial" panose="020B0604020202020204" pitchFamily="34" charset="0"/>
            </a:endParaRPr>
          </a:p>
          <a:p>
            <a:r>
              <a:rPr lang="en-CA" sz="1400" dirty="0">
                <a:latin typeface="Arial" panose="020B0604020202020204" pitchFamily="34" charset="0"/>
                <a:cs typeface="Arial" panose="020B0604020202020204" pitchFamily="34" charset="0"/>
              </a:rPr>
              <a:t>Provides services through 4 core areas of excellence:</a:t>
            </a:r>
          </a:p>
          <a:p>
            <a:endParaRPr lang="en-CA" sz="1400" dirty="0">
              <a:latin typeface="Arial" panose="020B0604020202020204" pitchFamily="34" charset="0"/>
              <a:cs typeface="Arial" panose="020B0604020202020204" pitchFamily="34" charset="0"/>
            </a:endParaRPr>
          </a:p>
          <a:p>
            <a:pPr marL="285750" lvl="0" indent="-285750" defTabSz="533400">
              <a:lnSpc>
                <a:spcPct val="90000"/>
              </a:lnSpc>
              <a:spcBef>
                <a:spcPct val="0"/>
              </a:spcBef>
              <a:spcAft>
                <a:spcPct val="35000"/>
              </a:spcAft>
              <a:buClr>
                <a:srgbClr val="00359E"/>
              </a:buClr>
              <a:buFont typeface="Arial" panose="020B0604020202020204" pitchFamily="34" charset="0"/>
              <a:buChar char="•"/>
            </a:pPr>
            <a:r>
              <a:rPr lang="en-CA" sz="1400" kern="1200" dirty="0">
                <a:latin typeface="Arial" panose="020B0604020202020204" pitchFamily="34" charset="0"/>
                <a:cs typeface="Arial" panose="020B0604020202020204" pitchFamily="34" charset="0"/>
              </a:rPr>
              <a:t>Product &amp; Services Portfolio</a:t>
            </a:r>
          </a:p>
          <a:p>
            <a:pPr marL="285750" indent="-285750" defTabSz="533400">
              <a:lnSpc>
                <a:spcPct val="90000"/>
              </a:lnSpc>
              <a:spcBef>
                <a:spcPct val="0"/>
              </a:spcBef>
              <a:spcAft>
                <a:spcPct val="35000"/>
              </a:spcAft>
              <a:buClr>
                <a:srgbClr val="00359E"/>
              </a:buClr>
              <a:buFont typeface="Arial" panose="020B0604020202020204" pitchFamily="34" charset="0"/>
              <a:buChar char="•"/>
            </a:pPr>
            <a:r>
              <a:rPr lang="en-CA" sz="1400" dirty="0">
                <a:latin typeface="Arial" panose="020B0604020202020204" pitchFamily="34" charset="0"/>
                <a:cs typeface="Arial" panose="020B0604020202020204" pitchFamily="34" charset="0"/>
              </a:rPr>
              <a:t>Program &amp; Portfolio Management</a:t>
            </a:r>
          </a:p>
          <a:p>
            <a:pPr marL="285750" indent="-285750" defTabSz="533400">
              <a:lnSpc>
                <a:spcPct val="90000"/>
              </a:lnSpc>
              <a:spcBef>
                <a:spcPct val="0"/>
              </a:spcBef>
              <a:spcAft>
                <a:spcPct val="35000"/>
              </a:spcAft>
              <a:buClr>
                <a:srgbClr val="00359E"/>
              </a:buClr>
              <a:buFont typeface="Arial" panose="020B0604020202020204" pitchFamily="34" charset="0"/>
              <a:buChar char="•"/>
            </a:pPr>
            <a:r>
              <a:rPr lang="en-CA" sz="1400" kern="1200" dirty="0">
                <a:latin typeface="Arial" panose="020B0604020202020204" pitchFamily="34" charset="0"/>
                <a:cs typeface="Arial" panose="020B0604020202020204" pitchFamily="34" charset="0"/>
              </a:rPr>
              <a:t>Design, Development &amp; Applications</a:t>
            </a:r>
          </a:p>
          <a:p>
            <a:pPr marL="285750" indent="-285750" defTabSz="533400">
              <a:lnSpc>
                <a:spcPct val="90000"/>
              </a:lnSpc>
              <a:spcBef>
                <a:spcPct val="0"/>
              </a:spcBef>
              <a:spcAft>
                <a:spcPct val="35000"/>
              </a:spcAft>
              <a:buClr>
                <a:srgbClr val="00359E"/>
              </a:buClr>
              <a:buFont typeface="Arial" panose="020B0604020202020204" pitchFamily="34" charset="0"/>
              <a:buChar char="•"/>
            </a:pPr>
            <a:r>
              <a:rPr lang="en-CA" sz="1400" kern="1200" dirty="0">
                <a:latin typeface="Arial" panose="020B0604020202020204" pitchFamily="34" charset="0"/>
                <a:cs typeface="Arial" panose="020B0604020202020204" pitchFamily="34" charset="0"/>
              </a:rPr>
              <a:t>Operations, Infrastructure &amp; Telecommunications</a:t>
            </a:r>
          </a:p>
          <a:p>
            <a:pPr defTabSz="533400">
              <a:lnSpc>
                <a:spcPct val="90000"/>
              </a:lnSpc>
              <a:spcBef>
                <a:spcPct val="0"/>
              </a:spcBef>
              <a:spcAft>
                <a:spcPct val="35000"/>
              </a:spcAft>
            </a:pPr>
            <a:endParaRPr lang="en-CA" sz="1400" dirty="0">
              <a:latin typeface="Arial" panose="020B0604020202020204" pitchFamily="34" charset="0"/>
              <a:cs typeface="Arial" panose="020B0604020202020204" pitchFamily="34" charset="0"/>
            </a:endParaRPr>
          </a:p>
          <a:p>
            <a:pPr defTabSz="533400">
              <a:lnSpc>
                <a:spcPct val="90000"/>
              </a:lnSpc>
              <a:spcBef>
                <a:spcPct val="0"/>
              </a:spcBef>
              <a:spcAft>
                <a:spcPct val="35000"/>
              </a:spcAft>
            </a:pPr>
            <a:endParaRPr lang="en-CA" sz="1400" dirty="0">
              <a:latin typeface="Arial" panose="020B0604020202020204" pitchFamily="34" charset="0"/>
              <a:cs typeface="Arial" panose="020B0604020202020204" pitchFamily="34" charset="0"/>
            </a:endParaRPr>
          </a:p>
          <a:p>
            <a:pPr defTabSz="533400">
              <a:lnSpc>
                <a:spcPct val="90000"/>
              </a:lnSpc>
              <a:spcBef>
                <a:spcPct val="0"/>
              </a:spcBef>
              <a:spcAft>
                <a:spcPct val="35000"/>
              </a:spcAft>
            </a:pPr>
            <a:endParaRPr lang="en-CA" sz="1400" dirty="0">
              <a:latin typeface="Arial" panose="020B0604020202020204" pitchFamily="34" charset="0"/>
              <a:cs typeface="Arial" panose="020B0604020202020204" pitchFamily="34" charset="0"/>
            </a:endParaRPr>
          </a:p>
          <a:p>
            <a:pPr defTabSz="533400">
              <a:lnSpc>
                <a:spcPct val="90000"/>
              </a:lnSpc>
              <a:spcBef>
                <a:spcPct val="0"/>
              </a:spcBef>
              <a:spcAft>
                <a:spcPct val="35000"/>
              </a:spcAft>
            </a:pPr>
            <a:endParaRPr lang="en-CA" sz="1400" kern="12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1400" kern="1200" dirty="0">
              <a:latin typeface="Arial" panose="020B0604020202020204" pitchFamily="34" charset="0"/>
              <a:cs typeface="Arial" panose="020B0604020202020204" pitchFamily="34" charset="0"/>
            </a:endParaRPr>
          </a:p>
          <a:p>
            <a:endParaRPr lang="en-CA" sz="1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0"/>
          </p:nvPr>
        </p:nvSpPr>
        <p:spPr/>
        <p:txBody>
          <a:bodyPr/>
          <a:lstStyle/>
          <a:p>
            <a:fld id="{B069F481-38E0-41B4-B80D-80D89277AAA6}" type="slidenum">
              <a:rPr lang="en-CA" smtClean="0"/>
              <a:t>10</a:t>
            </a:fld>
            <a:endParaRPr lang="en-CA" dirty="0"/>
          </a:p>
        </p:txBody>
      </p:sp>
      <p:grpSp>
        <p:nvGrpSpPr>
          <p:cNvPr id="13" name="Group 12"/>
          <p:cNvGrpSpPr/>
          <p:nvPr/>
        </p:nvGrpSpPr>
        <p:grpSpPr>
          <a:xfrm>
            <a:off x="7924800" y="136525"/>
            <a:ext cx="2514600" cy="838200"/>
            <a:chOff x="2599" y="1738302"/>
            <a:chExt cx="1925882" cy="587394"/>
          </a:xfrm>
        </p:grpSpPr>
        <p:sp>
          <p:nvSpPr>
            <p:cNvPr id="14" name="Rectangle 13"/>
            <p:cNvSpPr/>
            <p:nvPr/>
          </p:nvSpPr>
          <p:spPr>
            <a:xfrm>
              <a:off x="2599" y="1738302"/>
              <a:ext cx="1925882" cy="587394"/>
            </a:xfrm>
            <a:prstGeom prst="rect">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ectangle 14"/>
            <p:cNvSpPr/>
            <p:nvPr/>
          </p:nvSpPr>
          <p:spPr>
            <a:xfrm>
              <a:off x="2599" y="1738302"/>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CA" sz="1200" kern="1200" dirty="0">
                  <a:latin typeface="Arial" panose="020B0604020202020204" pitchFamily="34" charset="0"/>
                  <a:cs typeface="Arial" panose="020B0604020202020204" pitchFamily="34" charset="0"/>
                </a:rPr>
                <a:t>Director’s Office</a:t>
              </a:r>
            </a:p>
          </p:txBody>
        </p:sp>
      </p:grpSp>
      <p:grpSp>
        <p:nvGrpSpPr>
          <p:cNvPr id="5" name="Group 4">
            <a:extLst>
              <a:ext uri="{FF2B5EF4-FFF2-40B4-BE49-F238E27FC236}">
                <a16:creationId xmlns:a16="http://schemas.microsoft.com/office/drawing/2014/main" id="{5B9A0EE3-632C-55DB-0CCC-CB2ECC2EB9DB}"/>
              </a:ext>
            </a:extLst>
          </p:cNvPr>
          <p:cNvGrpSpPr/>
          <p:nvPr/>
        </p:nvGrpSpPr>
        <p:grpSpPr>
          <a:xfrm>
            <a:off x="1674501" y="390626"/>
            <a:ext cx="1432548" cy="1188620"/>
            <a:chOff x="4091834" y="235202"/>
            <a:chExt cx="1432548" cy="1188620"/>
          </a:xfrm>
        </p:grpSpPr>
        <p:grpSp>
          <p:nvGrpSpPr>
            <p:cNvPr id="6" name="Group 5">
              <a:extLst>
                <a:ext uri="{FF2B5EF4-FFF2-40B4-BE49-F238E27FC236}">
                  <a16:creationId xmlns:a16="http://schemas.microsoft.com/office/drawing/2014/main" id="{18F3F125-1AEE-3627-540E-F85597936BFE}"/>
                </a:ext>
              </a:extLst>
            </p:cNvPr>
            <p:cNvGrpSpPr/>
            <p:nvPr/>
          </p:nvGrpSpPr>
          <p:grpSpPr>
            <a:xfrm>
              <a:off x="4152900" y="235202"/>
              <a:ext cx="1238400" cy="1144800"/>
              <a:chOff x="2599" y="1738302"/>
              <a:chExt cx="1925882" cy="587394"/>
            </a:xfrm>
          </p:grpSpPr>
          <p:sp>
            <p:nvSpPr>
              <p:cNvPr id="9" name="Rectangle 8">
                <a:extLst>
                  <a:ext uri="{FF2B5EF4-FFF2-40B4-BE49-F238E27FC236}">
                    <a16:creationId xmlns:a16="http://schemas.microsoft.com/office/drawing/2014/main" id="{45540CAE-72FA-0B29-4CCA-D6BA108F91E9}"/>
                  </a:ext>
                </a:extLst>
              </p:cNvPr>
              <p:cNvSpPr/>
              <p:nvPr/>
            </p:nvSpPr>
            <p:spPr>
              <a:xfrm>
                <a:off x="2599" y="1738302"/>
                <a:ext cx="1925882" cy="587394"/>
              </a:xfrm>
              <a:prstGeom prst="rect">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Rectangle 9">
                <a:extLst>
                  <a:ext uri="{FF2B5EF4-FFF2-40B4-BE49-F238E27FC236}">
                    <a16:creationId xmlns:a16="http://schemas.microsoft.com/office/drawing/2014/main" id="{09BEA7AB-BFCD-83BB-B25A-DBC85CDD5791}"/>
                  </a:ext>
                </a:extLst>
              </p:cNvPr>
              <p:cNvSpPr/>
              <p:nvPr/>
            </p:nvSpPr>
            <p:spPr>
              <a:xfrm>
                <a:off x="2599" y="1738302"/>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CA" sz="1200" kern="1200" dirty="0">
                  <a:latin typeface="Arial" panose="020B0604020202020204"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2D7B010E-F4D3-FB19-A3DA-4FDC396E5119}"/>
                </a:ext>
              </a:extLst>
            </p:cNvPr>
            <p:cNvSpPr txBox="1"/>
            <p:nvPr/>
          </p:nvSpPr>
          <p:spPr>
            <a:xfrm>
              <a:off x="4091834" y="1066801"/>
              <a:ext cx="1432548" cy="357021"/>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Heather Berios,</a:t>
              </a:r>
            </a:p>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Director</a:t>
              </a:r>
              <a:endParaRPr lang="en-CA" sz="800" kern="12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3115BF8-C4DF-3B6B-FCAD-63D7831CD618}"/>
                </a:ext>
              </a:extLst>
            </p:cNvPr>
            <p:cNvPicPr>
              <a:picLocks noChangeAspect="1"/>
            </p:cNvPicPr>
            <p:nvPr/>
          </p:nvPicPr>
          <p:blipFill>
            <a:blip r:embed="rId2"/>
            <a:stretch>
              <a:fillRect/>
            </a:stretch>
          </p:blipFill>
          <p:spPr>
            <a:xfrm>
              <a:off x="4165147" y="244743"/>
              <a:ext cx="762066" cy="871804"/>
            </a:xfrm>
            <a:prstGeom prst="rect">
              <a:avLst/>
            </a:prstGeom>
            <a:effectLst/>
          </p:spPr>
        </p:pic>
      </p:grpSp>
      <p:grpSp>
        <p:nvGrpSpPr>
          <p:cNvPr id="4" name="Group 3">
            <a:extLst>
              <a:ext uri="{FF2B5EF4-FFF2-40B4-BE49-F238E27FC236}">
                <a16:creationId xmlns:a16="http://schemas.microsoft.com/office/drawing/2014/main" id="{FB2EAE28-ACEE-8E59-89BC-E991F3C155BD}"/>
              </a:ext>
            </a:extLst>
          </p:cNvPr>
          <p:cNvGrpSpPr/>
          <p:nvPr/>
        </p:nvGrpSpPr>
        <p:grpSpPr>
          <a:xfrm>
            <a:off x="3107049" y="400167"/>
            <a:ext cx="1432548" cy="1188838"/>
            <a:chOff x="3107049" y="400167"/>
            <a:chExt cx="1432548" cy="1188838"/>
          </a:xfrm>
        </p:grpSpPr>
        <p:grpSp>
          <p:nvGrpSpPr>
            <p:cNvPr id="12" name="Group 11">
              <a:extLst>
                <a:ext uri="{FF2B5EF4-FFF2-40B4-BE49-F238E27FC236}">
                  <a16:creationId xmlns:a16="http://schemas.microsoft.com/office/drawing/2014/main" id="{9B7239B3-592E-94EC-D8F8-35A8D7A1B890}"/>
                </a:ext>
              </a:extLst>
            </p:cNvPr>
            <p:cNvGrpSpPr/>
            <p:nvPr/>
          </p:nvGrpSpPr>
          <p:grpSpPr>
            <a:xfrm>
              <a:off x="3158207" y="400167"/>
              <a:ext cx="1238400" cy="1144800"/>
              <a:chOff x="2599" y="1738302"/>
              <a:chExt cx="1925882" cy="587394"/>
            </a:xfrm>
          </p:grpSpPr>
          <p:sp>
            <p:nvSpPr>
              <p:cNvPr id="18" name="Rectangle 17">
                <a:extLst>
                  <a:ext uri="{FF2B5EF4-FFF2-40B4-BE49-F238E27FC236}">
                    <a16:creationId xmlns:a16="http://schemas.microsoft.com/office/drawing/2014/main" id="{B1824C5D-6C47-C560-52DF-472772F09E19}"/>
                  </a:ext>
                </a:extLst>
              </p:cNvPr>
              <p:cNvSpPr/>
              <p:nvPr/>
            </p:nvSpPr>
            <p:spPr>
              <a:xfrm>
                <a:off x="2599" y="1738302"/>
                <a:ext cx="1925882" cy="587394"/>
              </a:xfrm>
              <a:prstGeom prst="rect">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Rectangle 18">
                <a:extLst>
                  <a:ext uri="{FF2B5EF4-FFF2-40B4-BE49-F238E27FC236}">
                    <a16:creationId xmlns:a16="http://schemas.microsoft.com/office/drawing/2014/main" id="{45616A35-B642-8A5D-DCA6-77C5E0593488}"/>
                  </a:ext>
                </a:extLst>
              </p:cNvPr>
              <p:cNvSpPr/>
              <p:nvPr/>
            </p:nvSpPr>
            <p:spPr>
              <a:xfrm>
                <a:off x="2599" y="1738302"/>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CA" sz="1200" kern="1200" dirty="0">
                  <a:latin typeface="Arial" panose="020B0604020202020204" pitchFamily="34" charset="0"/>
                  <a:cs typeface="Arial" panose="020B0604020202020204" pitchFamily="34" charset="0"/>
                </a:endParaRPr>
              </a:p>
            </p:txBody>
          </p:sp>
        </p:grpSp>
        <p:sp>
          <p:nvSpPr>
            <p:cNvPr id="16" name="TextBox 15">
              <a:extLst>
                <a:ext uri="{FF2B5EF4-FFF2-40B4-BE49-F238E27FC236}">
                  <a16:creationId xmlns:a16="http://schemas.microsoft.com/office/drawing/2014/main" id="{45D7A01E-97A1-D037-2A90-462A009D7F0A}"/>
                </a:ext>
              </a:extLst>
            </p:cNvPr>
            <p:cNvSpPr txBox="1"/>
            <p:nvPr/>
          </p:nvSpPr>
          <p:spPr>
            <a:xfrm>
              <a:off x="3107049" y="1239037"/>
              <a:ext cx="1432548" cy="349968"/>
            </a:xfrm>
            <a:prstGeom prst="rect">
              <a:avLst/>
            </a:prstGeom>
            <a:noFill/>
          </p:spPr>
          <p:txBody>
            <a:bodyPr wrap="square">
              <a:spAutoFit/>
            </a:bodyPr>
            <a:lstStyle/>
            <a:p>
              <a:pPr>
                <a:lnSpc>
                  <a:spcPct val="107000"/>
                </a:lnSpc>
                <a:spcAft>
                  <a:spcPts val="800"/>
                </a:spcAft>
              </a:pPr>
              <a:r>
                <a:rPr lang="en-US" sz="800" dirty="0">
                  <a:solidFill>
                    <a:schemeClr val="bg1"/>
                  </a:solidFill>
                  <a:effectLst/>
                  <a:ea typeface="Calibri" panose="020F0502020204030204" pitchFamily="34" charset="0"/>
                  <a:cs typeface="Arial" panose="020B0604020202020204" pitchFamily="34" charset="0"/>
                </a:rPr>
                <a:t>Avneet Bilkhu, A/</a:t>
              </a:r>
              <a:r>
                <a:rPr lang="en-US" sz="800" dirty="0">
                  <a:solidFill>
                    <a:schemeClr val="bg1"/>
                  </a:solidFill>
                  <a:ea typeface="Calibri" panose="020F0502020204030204" pitchFamily="34" charset="0"/>
                  <a:cs typeface="Arial" panose="020B0604020202020204" pitchFamily="34" charset="0"/>
                </a:rPr>
                <a:t>E</a:t>
              </a:r>
              <a:r>
                <a:rPr lang="en-US" sz="800" dirty="0">
                  <a:solidFill>
                    <a:schemeClr val="bg1"/>
                  </a:solidFill>
                  <a:effectLst/>
                  <a:ea typeface="Calibri" panose="020F0502020204030204" pitchFamily="34" charset="0"/>
                  <a:cs typeface="Arial" panose="020B0604020202020204" pitchFamily="34" charset="0"/>
                </a:rPr>
                <a:t>xecutive Assistant</a:t>
              </a:r>
              <a:endParaRPr lang="en-CA" sz="800" dirty="0">
                <a:solidFill>
                  <a:schemeClr val="bg1"/>
                </a:solidFill>
                <a:effectLst/>
                <a:ea typeface="Calibri" panose="020F050202020403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43335F03-5974-6EED-6C59-90819CC6AA2C}"/>
                </a:ext>
              </a:extLst>
            </p:cNvPr>
            <p:cNvPicPr>
              <a:picLocks noChangeAspect="1"/>
            </p:cNvPicPr>
            <p:nvPr/>
          </p:nvPicPr>
          <p:blipFill>
            <a:blip r:embed="rId3"/>
            <a:stretch>
              <a:fillRect/>
            </a:stretch>
          </p:blipFill>
          <p:spPr>
            <a:xfrm>
              <a:off x="3163986" y="404393"/>
              <a:ext cx="762066" cy="871804"/>
            </a:xfrm>
            <a:prstGeom prst="rect">
              <a:avLst/>
            </a:prstGeom>
            <a:effectLst/>
          </p:spPr>
        </p:pic>
      </p:grpSp>
    </p:spTree>
    <p:extLst>
      <p:ext uri="{BB962C8B-B14F-4D97-AF65-F5344CB8AC3E}">
        <p14:creationId xmlns:p14="http://schemas.microsoft.com/office/powerpoint/2010/main" val="3879351135"/>
      </p:ext>
    </p:extLst>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11</a:t>
            </a:fld>
            <a:endParaRPr lang="en-CA" dirty="0"/>
          </a:p>
        </p:txBody>
      </p:sp>
      <p:sp>
        <p:nvSpPr>
          <p:cNvPr id="9" name="TextBox 8"/>
          <p:cNvSpPr txBox="1"/>
          <p:nvPr/>
        </p:nvSpPr>
        <p:spPr>
          <a:xfrm>
            <a:off x="1470212" y="2646226"/>
            <a:ext cx="9144000" cy="1815882"/>
          </a:xfrm>
          <a:prstGeom prst="rect">
            <a:avLst/>
          </a:prstGeom>
          <a:noFill/>
        </p:spPr>
        <p:txBody>
          <a:bodyPr wrap="square" rtlCol="0">
            <a:spAutoFit/>
          </a:bodyPr>
          <a:lstStyle/>
          <a:p>
            <a:r>
              <a:rPr lang="en-CA" sz="1400" b="1" i="1" dirty="0">
                <a:latin typeface="Arial" panose="020B0604020202020204" pitchFamily="34" charset="0"/>
                <a:cs typeface="Arial" panose="020B0604020202020204" pitchFamily="34" charset="0"/>
              </a:rPr>
              <a:t>The Product &amp; Services Portfolio Team </a:t>
            </a:r>
            <a:r>
              <a:rPr lang="en-CA" sz="1400" dirty="0">
                <a:latin typeface="Arial" panose="020B0604020202020204" pitchFamily="34" charset="0"/>
                <a:cs typeface="Arial" panose="020B0604020202020204" pitchFamily="34" charset="0"/>
              </a:rPr>
              <a:t>is responsible for building ongoing partnerships with internal and external stakeholders to meet business and IT objectives. The Team operates the ‘EHS Technology Services Intake’ function, defines business requirements, standards and strategies for IT product and service development, and develops business cases to evolve solutions to meet sector needs. It leads on data integration planning with sector stakeholders and contributes to the development of sector data standards and governance. The team also leads on IT issues management and executive level support. Team activities include business analysis, data integration design, agile team building, project management, stakeholder governance and corporate communications.  </a:t>
            </a:r>
            <a:endParaRPr lang="en-CA" sz="1400" dirty="0">
              <a:highlight>
                <a:srgbClr val="FFFF00"/>
              </a:highlight>
              <a:latin typeface="Arial" panose="020B0604020202020204" pitchFamily="34" charset="0"/>
              <a:cs typeface="Arial" panose="020B0604020202020204" pitchFamily="34" charset="0"/>
            </a:endParaRPr>
          </a:p>
        </p:txBody>
      </p:sp>
      <p:sp>
        <p:nvSpPr>
          <p:cNvPr id="24" name="Rectangle 23"/>
          <p:cNvSpPr/>
          <p:nvPr/>
        </p:nvSpPr>
        <p:spPr>
          <a:xfrm>
            <a:off x="7926483" y="713450"/>
            <a:ext cx="2133598" cy="838800"/>
          </a:xfrm>
          <a:prstGeom prst="rect">
            <a:avLst/>
          </a:prstGeom>
          <a:solidFill>
            <a:schemeClr val="accent1">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CA" sz="1200" kern="1200" dirty="0">
                <a:solidFill>
                  <a:schemeClr val="bg1"/>
                </a:solidFill>
                <a:latin typeface="Arial" panose="020B0604020202020204" pitchFamily="34" charset="0"/>
                <a:cs typeface="Arial" panose="020B0604020202020204" pitchFamily="34" charset="0"/>
              </a:rPr>
              <a:t>Product &amp; Services Portfolio</a:t>
            </a:r>
            <a:endParaRPr lang="en-CA" sz="1200" kern="1200" dirty="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5880AFB3-49D4-FC40-8CB9-7AC5BCF04A35}"/>
              </a:ext>
            </a:extLst>
          </p:cNvPr>
          <p:cNvGrpSpPr/>
          <p:nvPr/>
        </p:nvGrpSpPr>
        <p:grpSpPr>
          <a:xfrm>
            <a:off x="1806786" y="675713"/>
            <a:ext cx="1238400" cy="1143000"/>
            <a:chOff x="2034825" y="1846683"/>
            <a:chExt cx="1238400" cy="1143000"/>
          </a:xfrm>
        </p:grpSpPr>
        <p:grpSp>
          <p:nvGrpSpPr>
            <p:cNvPr id="11" name="Group 10">
              <a:extLst>
                <a:ext uri="{FF2B5EF4-FFF2-40B4-BE49-F238E27FC236}">
                  <a16:creationId xmlns:a16="http://schemas.microsoft.com/office/drawing/2014/main" id="{295D591A-0D03-BA2B-A8DF-91B44C5A1535}"/>
                </a:ext>
              </a:extLst>
            </p:cNvPr>
            <p:cNvGrpSpPr/>
            <p:nvPr/>
          </p:nvGrpSpPr>
          <p:grpSpPr>
            <a:xfrm>
              <a:off x="2034825" y="1846683"/>
              <a:ext cx="1238400" cy="1143000"/>
              <a:chOff x="474232" y="1829003"/>
              <a:chExt cx="1238400" cy="1143000"/>
            </a:xfrm>
            <a:solidFill>
              <a:schemeClr val="accent1"/>
            </a:solidFill>
          </p:grpSpPr>
          <p:sp>
            <p:nvSpPr>
              <p:cNvPr id="13" name="Rectangle 12">
                <a:extLst>
                  <a:ext uri="{FF2B5EF4-FFF2-40B4-BE49-F238E27FC236}">
                    <a16:creationId xmlns:a16="http://schemas.microsoft.com/office/drawing/2014/main" id="{5C2DCF38-4813-6F77-2536-CAAC5DCF07A5}"/>
                  </a:ext>
                </a:extLst>
              </p:cNvPr>
              <p:cNvSpPr/>
              <p:nvPr/>
            </p:nvSpPr>
            <p:spPr>
              <a:xfrm>
                <a:off x="474232" y="1829003"/>
                <a:ext cx="1238400" cy="1143000"/>
              </a:xfrm>
              <a:prstGeom prst="rect">
                <a:avLst/>
              </a:prstGeom>
              <a:solidFill>
                <a:schemeClr val="accent1">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CA" sz="1200" kern="1200" dirty="0">
                  <a:solidFill>
                    <a:schemeClr val="bg1"/>
                  </a:solidFill>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1200" dirty="0">
                  <a:solidFill>
                    <a:schemeClr val="bg1"/>
                  </a:solidFill>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dirty="0">
                  <a:solidFill>
                    <a:schemeClr val="bg1"/>
                  </a:solidFill>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Product &amp; Services Portfolio</a:t>
                </a:r>
                <a:endParaRPr lang="en-CA" sz="800" kern="12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ABD2A5B-DC0E-90E1-5D1A-45C8C57810D4}"/>
                  </a:ext>
                </a:extLst>
              </p:cNvPr>
              <p:cNvSpPr txBox="1"/>
              <p:nvPr/>
            </p:nvSpPr>
            <p:spPr>
              <a:xfrm>
                <a:off x="1170227" y="1837247"/>
                <a:ext cx="533469" cy="415498"/>
              </a:xfrm>
              <a:prstGeom prst="rect">
                <a:avLst/>
              </a:prstGeom>
              <a:grpFill/>
            </p:spPr>
            <p:txBody>
              <a:bodyPr wrap="square" rtlCol="0">
                <a:spAutoFit/>
              </a:bodyPr>
              <a:lstStyle/>
              <a:p>
                <a:r>
                  <a:rPr lang="en-US" sz="700" dirty="0">
                    <a:solidFill>
                      <a:schemeClr val="bg1"/>
                    </a:solidFill>
                  </a:rPr>
                  <a:t>Daryl</a:t>
                </a:r>
              </a:p>
              <a:p>
                <a:r>
                  <a:rPr lang="en-US" sz="700" dirty="0">
                    <a:solidFill>
                      <a:schemeClr val="bg1"/>
                    </a:solidFill>
                  </a:rPr>
                  <a:t>Keating Sr. Mgr.</a:t>
                </a:r>
                <a:endParaRPr lang="en-CA" sz="700" dirty="0">
                  <a:solidFill>
                    <a:schemeClr val="bg1"/>
                  </a:solidFill>
                </a:endParaRPr>
              </a:p>
            </p:txBody>
          </p:sp>
        </p:grpSp>
        <p:pic>
          <p:nvPicPr>
            <p:cNvPr id="12" name="Picture 11">
              <a:extLst>
                <a:ext uri="{FF2B5EF4-FFF2-40B4-BE49-F238E27FC236}">
                  <a16:creationId xmlns:a16="http://schemas.microsoft.com/office/drawing/2014/main" id="{547B3FEF-1E85-FEA7-BDDB-B4A1E33C7CC3}"/>
                </a:ext>
              </a:extLst>
            </p:cNvPr>
            <p:cNvPicPr>
              <a:picLocks noChangeAspect="1"/>
            </p:cNvPicPr>
            <p:nvPr/>
          </p:nvPicPr>
          <p:blipFill>
            <a:blip r:embed="rId2"/>
            <a:stretch>
              <a:fillRect/>
            </a:stretch>
          </p:blipFill>
          <p:spPr>
            <a:xfrm>
              <a:off x="2038171" y="1851416"/>
              <a:ext cx="762066" cy="871804"/>
            </a:xfrm>
            <a:prstGeom prst="rect">
              <a:avLst/>
            </a:prstGeom>
          </p:spPr>
        </p:pic>
      </p:grpSp>
    </p:spTree>
    <p:extLst>
      <p:ext uri="{BB962C8B-B14F-4D97-AF65-F5344CB8AC3E}">
        <p14:creationId xmlns:p14="http://schemas.microsoft.com/office/powerpoint/2010/main" val="3365875057"/>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69F481-38E0-41B4-B80D-80D89277AAA6}" type="slidenum">
              <a:rPr kumimoji="0" lang="en-CA"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16" name="Group 15"/>
          <p:cNvGrpSpPr/>
          <p:nvPr/>
        </p:nvGrpSpPr>
        <p:grpSpPr>
          <a:xfrm>
            <a:off x="7807529" y="525461"/>
            <a:ext cx="2237425" cy="838801"/>
            <a:chOff x="4554068" y="956749"/>
            <a:chExt cx="1996530" cy="587395"/>
          </a:xfrm>
          <a:solidFill>
            <a:srgbClr val="CC66FF"/>
          </a:solidFill>
        </p:grpSpPr>
        <p:sp>
          <p:nvSpPr>
            <p:cNvPr id="17" name="Rectangle 16"/>
            <p:cNvSpPr/>
            <p:nvPr/>
          </p:nvSpPr>
          <p:spPr>
            <a:xfrm>
              <a:off x="4624716" y="956750"/>
              <a:ext cx="1925882" cy="587394"/>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p:cNvSpPr/>
            <p:nvPr/>
          </p:nvSpPr>
          <p:spPr>
            <a:xfrm>
              <a:off x="4554068" y="956749"/>
              <a:ext cx="1925882" cy="5873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Program &amp; Portfolio Management</a:t>
              </a:r>
            </a:p>
          </p:txBody>
        </p:sp>
      </p:grpSp>
      <p:sp>
        <p:nvSpPr>
          <p:cNvPr id="4" name="Rectangle 3">
            <a:extLst>
              <a:ext uri="{FF2B5EF4-FFF2-40B4-BE49-F238E27FC236}">
                <a16:creationId xmlns:a16="http://schemas.microsoft.com/office/drawing/2014/main" id="{D7DF25A2-0F0F-4379-A21E-BE0C132D04E5}"/>
              </a:ext>
            </a:extLst>
          </p:cNvPr>
          <p:cNvSpPr/>
          <p:nvPr/>
        </p:nvSpPr>
        <p:spPr>
          <a:xfrm>
            <a:off x="1524000" y="2413337"/>
            <a:ext cx="9144000"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Program &amp; Portfolio Management Team </a:t>
            </a:r>
            <a:r>
              <a:rPr kumimoji="0" lang="en-CA"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plays a crucial role within an organization by overseeing and orchestrating the strategic execution of projects and initiatives. This team is responsible for aligning the company's goals and objectives with its project portfolio, ensuring that resources are allocated efficiently, and that projects are delivered on time and within budget. They employ a holistic approach to project management, focusing not only on individual projects but also on how they collectively contribute to the organization's overall success. By prioritizing projects, managing risks, and optimizing resource allocation, the Program &amp; Portfolio Management Team helps the organization navigate complex challenges and achieve its strategic vision, ultimately driving growth and innovation. Their work involves continuous evaluation, adaptation, and decision-making to ensure that the portfolio remains aligned with evolving business needs and market dynamics.</a:t>
            </a:r>
          </a:p>
        </p:txBody>
      </p:sp>
      <p:grpSp>
        <p:nvGrpSpPr>
          <p:cNvPr id="11" name="Group 10">
            <a:extLst>
              <a:ext uri="{FF2B5EF4-FFF2-40B4-BE49-F238E27FC236}">
                <a16:creationId xmlns:a16="http://schemas.microsoft.com/office/drawing/2014/main" id="{AB2F9E39-7512-2579-02A2-1104C1363E29}"/>
              </a:ext>
            </a:extLst>
          </p:cNvPr>
          <p:cNvGrpSpPr/>
          <p:nvPr/>
        </p:nvGrpSpPr>
        <p:grpSpPr>
          <a:xfrm>
            <a:off x="1594311" y="525461"/>
            <a:ext cx="1432548" cy="1232855"/>
            <a:chOff x="3293802" y="1841388"/>
            <a:chExt cx="1432548" cy="1232855"/>
          </a:xfrm>
        </p:grpSpPr>
        <p:grpSp>
          <p:nvGrpSpPr>
            <p:cNvPr id="12" name="Group 11">
              <a:extLst>
                <a:ext uri="{FF2B5EF4-FFF2-40B4-BE49-F238E27FC236}">
                  <a16:creationId xmlns:a16="http://schemas.microsoft.com/office/drawing/2014/main" id="{1DA6AC74-4692-3BBB-DD93-44468288187A}"/>
                </a:ext>
              </a:extLst>
            </p:cNvPr>
            <p:cNvGrpSpPr/>
            <p:nvPr/>
          </p:nvGrpSpPr>
          <p:grpSpPr>
            <a:xfrm>
              <a:off x="3358794" y="1841388"/>
              <a:ext cx="1244289" cy="1182278"/>
              <a:chOff x="3331118" y="1821590"/>
              <a:chExt cx="1285840" cy="1149551"/>
            </a:xfrm>
          </p:grpSpPr>
          <p:sp>
            <p:nvSpPr>
              <p:cNvPr id="14" name="Rectangle 13">
                <a:extLst>
                  <a:ext uri="{FF2B5EF4-FFF2-40B4-BE49-F238E27FC236}">
                    <a16:creationId xmlns:a16="http://schemas.microsoft.com/office/drawing/2014/main" id="{33318EC3-8FFC-339A-11D8-DDE80CF66141}"/>
                  </a:ext>
                </a:extLst>
              </p:cNvPr>
              <p:cNvSpPr/>
              <p:nvPr/>
            </p:nvSpPr>
            <p:spPr>
              <a:xfrm>
                <a:off x="3331118" y="1821590"/>
                <a:ext cx="1273781" cy="1149551"/>
              </a:xfrm>
              <a:prstGeom prst="rect">
                <a:avLst/>
              </a:prstGeom>
              <a:solidFill>
                <a:srgbClr val="CC66F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kumimoji="0" lang="en-CA" sz="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endParaRPr lang="en-CA" sz="800" dirty="0">
                  <a:solidFill>
                    <a:prstClr val="white"/>
                  </a:solidFill>
                  <a:latin typeface="Arial" panose="020B0604020202020204" pitchFamily="34" charset="0"/>
                  <a:cs typeface="Arial" panose="020B0604020202020204" pitchFamily="34" charset="0"/>
                </a:endParaRPr>
              </a:p>
              <a:p>
                <a:endParaRPr kumimoji="0" lang="en-CA" sz="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endParaRPr lang="en-CA" sz="800" dirty="0">
                  <a:solidFill>
                    <a:prstClr val="white"/>
                  </a:solidFill>
                  <a:latin typeface="Arial" panose="020B0604020202020204" pitchFamily="34" charset="0"/>
                  <a:cs typeface="Arial" panose="020B0604020202020204" pitchFamily="34" charset="0"/>
                </a:endParaRPr>
              </a:p>
              <a:p>
                <a:endParaRPr kumimoji="0" lang="en-CA" sz="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endParaRPr kumimoji="0" lang="en-CA" sz="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defTabSz="533400">
                  <a:spcBef>
                    <a:spcPct val="0"/>
                  </a:spcBef>
                  <a:spcAft>
                    <a:spcPct val="35000"/>
                  </a:spcAft>
                </a:pPr>
                <a:endParaRPr lang="en-CA" sz="800" dirty="0">
                  <a:latin typeface="Arial" panose="020B0604020202020204" pitchFamily="34" charset="0"/>
                  <a:cs typeface="Arial" panose="020B0604020202020204" pitchFamily="34" charset="0"/>
                </a:endParaRPr>
              </a:p>
              <a:p>
                <a:pPr defTabSz="533400">
                  <a:spcBef>
                    <a:spcPct val="0"/>
                  </a:spcBef>
                  <a:spcAft>
                    <a:spcPct val="35000"/>
                  </a:spcAft>
                </a:pPr>
                <a:endParaRPr lang="en-CA" sz="800"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04F0C138-F4A6-0584-52D0-1C1DCEAE52EC}"/>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339124" y="1841636"/>
                <a:ext cx="762635" cy="874395"/>
              </a:xfrm>
              <a:prstGeom prst="rect">
                <a:avLst/>
              </a:prstGeom>
              <a:noFill/>
            </p:spPr>
          </p:pic>
          <p:sp>
            <p:nvSpPr>
              <p:cNvPr id="19" name="TextBox 18">
                <a:extLst>
                  <a:ext uri="{FF2B5EF4-FFF2-40B4-BE49-F238E27FC236}">
                    <a16:creationId xmlns:a16="http://schemas.microsoft.com/office/drawing/2014/main" id="{67CAB029-77DD-914E-16DD-71C4B5991BC9}"/>
                  </a:ext>
                </a:extLst>
              </p:cNvPr>
              <p:cNvSpPr txBox="1"/>
              <p:nvPr/>
            </p:nvSpPr>
            <p:spPr>
              <a:xfrm>
                <a:off x="4040809" y="1845466"/>
                <a:ext cx="576149" cy="418959"/>
              </a:xfrm>
              <a:prstGeom prst="rect">
                <a:avLst/>
              </a:prstGeom>
              <a:noFill/>
            </p:spPr>
            <p:txBody>
              <a:bodyPr wrap="square" rtlCol="0">
                <a:spAutoFit/>
              </a:bodyPr>
              <a:lstStyle/>
              <a:p>
                <a:r>
                  <a:rPr lang="en-US" sz="700" dirty="0">
                    <a:solidFill>
                      <a:schemeClr val="bg1"/>
                    </a:solidFill>
                  </a:rPr>
                  <a:t>Mirela Secosan Sr. Mgr</a:t>
                </a:r>
                <a:r>
                  <a:rPr lang="en-US" sz="800" dirty="0">
                    <a:solidFill>
                      <a:schemeClr val="bg1"/>
                    </a:solidFill>
                  </a:rPr>
                  <a:t>.</a:t>
                </a:r>
                <a:endParaRPr lang="en-CA" sz="800" dirty="0">
                  <a:solidFill>
                    <a:schemeClr val="bg1"/>
                  </a:solidFill>
                </a:endParaRPr>
              </a:p>
            </p:txBody>
          </p:sp>
        </p:grpSp>
        <p:sp>
          <p:nvSpPr>
            <p:cNvPr id="13" name="TextBox 12">
              <a:extLst>
                <a:ext uri="{FF2B5EF4-FFF2-40B4-BE49-F238E27FC236}">
                  <a16:creationId xmlns:a16="http://schemas.microsoft.com/office/drawing/2014/main" id="{E8984719-AB50-2619-1BAF-D070685FDF37}"/>
                </a:ext>
              </a:extLst>
            </p:cNvPr>
            <p:cNvSpPr txBox="1"/>
            <p:nvPr/>
          </p:nvSpPr>
          <p:spPr>
            <a:xfrm>
              <a:off x="3293802" y="2760311"/>
              <a:ext cx="1432548" cy="313932"/>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Program &amp; Portfolio Management</a:t>
              </a:r>
              <a:endParaRPr lang="en-CA" sz="800" kern="1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47243848"/>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13</a:t>
            </a:fld>
            <a:endParaRPr lang="en-CA" dirty="0"/>
          </a:p>
        </p:txBody>
      </p:sp>
      <p:sp>
        <p:nvSpPr>
          <p:cNvPr id="24" name="Rectangle 23"/>
          <p:cNvSpPr/>
          <p:nvPr/>
        </p:nvSpPr>
        <p:spPr>
          <a:xfrm>
            <a:off x="7830672" y="571800"/>
            <a:ext cx="2133598" cy="838800"/>
          </a:xfrm>
          <a:prstGeom prst="rect">
            <a:avLst/>
          </a:prstGeom>
          <a:solidFill>
            <a:srgbClr val="009999"/>
          </a:solid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CA" sz="1200" kern="1200" dirty="0">
                <a:solidFill>
                  <a:schemeClr val="bg1"/>
                </a:solidFill>
                <a:latin typeface="Arial" panose="020B0604020202020204" pitchFamily="34" charset="0"/>
                <a:cs typeface="Arial" panose="020B0604020202020204" pitchFamily="34" charset="0"/>
              </a:rPr>
              <a:t>Branch Operations</a:t>
            </a:r>
            <a:endParaRPr lang="en-CA" sz="1200" kern="12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F194A983-EE49-44B3-980C-EC9111B56E07}"/>
              </a:ext>
            </a:extLst>
          </p:cNvPr>
          <p:cNvSpPr/>
          <p:nvPr/>
        </p:nvSpPr>
        <p:spPr>
          <a:xfrm>
            <a:off x="1501589" y="2491995"/>
            <a:ext cx="9067800" cy="738664"/>
          </a:xfrm>
          <a:prstGeom prst="rect">
            <a:avLst/>
          </a:prstGeom>
        </p:spPr>
        <p:txBody>
          <a:bodyPr wrap="square">
            <a:spAutoFit/>
          </a:bodyPr>
          <a:lstStyle/>
          <a:p>
            <a:r>
              <a:rPr lang="en-CA" sz="1400" b="1" i="1" dirty="0">
                <a:latin typeface="Arial" panose="020B0604020202020204" pitchFamily="34" charset="0"/>
                <a:cs typeface="Arial" panose="020B0604020202020204" pitchFamily="34" charset="0"/>
              </a:rPr>
              <a:t>The Branch Operations Team </a:t>
            </a:r>
            <a:r>
              <a:rPr lang="en-CA" sz="1400" dirty="0">
                <a:latin typeface="Arial" panose="020B0604020202020204" pitchFamily="34" charset="0"/>
                <a:cs typeface="Arial" panose="020B0604020202020204" pitchFamily="34" charset="0"/>
              </a:rPr>
              <a:t>is responsible for providing branch administrative and operational support including HR, financial, project oversight, procurement and operational management for EHSTMB.  The Team also provides fiscal oversight, budgetary tracking, and corporate financial report.</a:t>
            </a:r>
          </a:p>
        </p:txBody>
      </p:sp>
      <p:grpSp>
        <p:nvGrpSpPr>
          <p:cNvPr id="10" name="Group 9">
            <a:extLst>
              <a:ext uri="{FF2B5EF4-FFF2-40B4-BE49-F238E27FC236}">
                <a16:creationId xmlns:a16="http://schemas.microsoft.com/office/drawing/2014/main" id="{1BFE40C9-775E-8D8C-FE78-E768877DBBA8}"/>
              </a:ext>
            </a:extLst>
          </p:cNvPr>
          <p:cNvGrpSpPr/>
          <p:nvPr/>
        </p:nvGrpSpPr>
        <p:grpSpPr>
          <a:xfrm>
            <a:off x="1501589" y="571800"/>
            <a:ext cx="1356348" cy="1143000"/>
            <a:chOff x="4724400" y="1828800"/>
            <a:chExt cx="1356348" cy="1143000"/>
          </a:xfrm>
        </p:grpSpPr>
        <p:grpSp>
          <p:nvGrpSpPr>
            <p:cNvPr id="11" name="Group 10">
              <a:extLst>
                <a:ext uri="{FF2B5EF4-FFF2-40B4-BE49-F238E27FC236}">
                  <a16:creationId xmlns:a16="http://schemas.microsoft.com/office/drawing/2014/main" id="{4FC9A611-44BF-95FA-451F-152C4902D7F0}"/>
                </a:ext>
              </a:extLst>
            </p:cNvPr>
            <p:cNvGrpSpPr/>
            <p:nvPr/>
          </p:nvGrpSpPr>
          <p:grpSpPr>
            <a:xfrm>
              <a:off x="4724400" y="1828800"/>
              <a:ext cx="1194948" cy="1143000"/>
              <a:chOff x="452893" y="3091290"/>
              <a:chExt cx="1231200" cy="1143000"/>
            </a:xfrm>
            <a:solidFill>
              <a:srgbClr val="009999"/>
            </a:solidFill>
          </p:grpSpPr>
          <p:sp>
            <p:nvSpPr>
              <p:cNvPr id="13" name="Rectangle 12">
                <a:extLst>
                  <a:ext uri="{FF2B5EF4-FFF2-40B4-BE49-F238E27FC236}">
                    <a16:creationId xmlns:a16="http://schemas.microsoft.com/office/drawing/2014/main" id="{5C145DE1-71C6-6585-2EA5-E649AEF310DE}"/>
                  </a:ext>
                </a:extLst>
              </p:cNvPr>
              <p:cNvSpPr/>
              <p:nvPr/>
            </p:nvSpPr>
            <p:spPr>
              <a:xfrm>
                <a:off x="452893" y="3091290"/>
                <a:ext cx="1231200" cy="11430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Branch Operations</a:t>
                </a:r>
                <a:endParaRPr lang="en-CA" sz="800" kern="12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73DFA97-FE99-1080-C961-2F8865836A98}"/>
                  </a:ext>
                </a:extLst>
              </p:cNvPr>
              <p:cNvPicPr>
                <a:picLocks/>
              </p:cNvPicPr>
              <p:nvPr/>
            </p:nvPicPr>
            <p:blipFill rotWithShape="1">
              <a:blip r:embed="rId2" cstate="print">
                <a:extLst>
                  <a:ext uri="{28A0092B-C50C-407E-A947-70E740481C1C}">
                    <a14:useLocalDpi xmlns:a14="http://schemas.microsoft.com/office/drawing/2010/main" val="0"/>
                  </a:ext>
                </a:extLst>
              </a:blip>
              <a:srcRect l="21362" t="9304" r="23222"/>
              <a:stretch/>
            </p:blipFill>
            <p:spPr bwMode="auto">
              <a:xfrm>
                <a:off x="452893" y="3091290"/>
                <a:ext cx="762635" cy="874395"/>
              </a:xfrm>
              <a:prstGeom prst="rect">
                <a:avLst/>
              </a:prstGeom>
              <a:grpFill/>
              <a:ln>
                <a:noFill/>
              </a:ln>
              <a:extLst>
                <a:ext uri="{53640926-AAD7-44D8-BBD7-CCE9431645EC}">
                  <a14:shadowObscured xmlns:a14="http://schemas.microsoft.com/office/drawing/2010/main"/>
                </a:ext>
              </a:extLst>
            </p:spPr>
          </p:pic>
        </p:grpSp>
        <p:sp>
          <p:nvSpPr>
            <p:cNvPr id="12" name="TextBox 11">
              <a:extLst>
                <a:ext uri="{FF2B5EF4-FFF2-40B4-BE49-F238E27FC236}">
                  <a16:creationId xmlns:a16="http://schemas.microsoft.com/office/drawing/2014/main" id="{EB011AAC-1FB9-42E2-933C-C51A5FED4F3E}"/>
                </a:ext>
              </a:extLst>
            </p:cNvPr>
            <p:cNvSpPr txBox="1"/>
            <p:nvPr/>
          </p:nvSpPr>
          <p:spPr>
            <a:xfrm>
              <a:off x="5389170" y="1838385"/>
              <a:ext cx="691578" cy="438582"/>
            </a:xfrm>
            <a:prstGeom prst="rect">
              <a:avLst/>
            </a:prstGeom>
            <a:noFill/>
          </p:spPr>
          <p:txBody>
            <a:bodyPr wrap="square" rtlCol="0">
              <a:spAutoFit/>
            </a:bodyPr>
            <a:lstStyle/>
            <a:p>
              <a:r>
                <a:rPr lang="en-US" sz="750" dirty="0">
                  <a:solidFill>
                    <a:schemeClr val="bg1"/>
                  </a:solidFill>
                </a:rPr>
                <a:t>Fabio Torresan A/Mgr.</a:t>
              </a:r>
              <a:endParaRPr lang="en-CA" sz="750" dirty="0">
                <a:solidFill>
                  <a:schemeClr val="bg1"/>
                </a:solidFill>
              </a:endParaRPr>
            </a:p>
          </p:txBody>
        </p:sp>
      </p:grpSp>
    </p:spTree>
    <p:extLst>
      <p:ext uri="{BB962C8B-B14F-4D97-AF65-F5344CB8AC3E}">
        <p14:creationId xmlns:p14="http://schemas.microsoft.com/office/powerpoint/2010/main" val="1270096424"/>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14</a:t>
            </a:fld>
            <a:endParaRPr lang="en-CA" dirty="0"/>
          </a:p>
        </p:txBody>
      </p:sp>
      <p:sp>
        <p:nvSpPr>
          <p:cNvPr id="16" name="Rectangle 15">
            <a:extLst>
              <a:ext uri="{FF2B5EF4-FFF2-40B4-BE49-F238E27FC236}">
                <a16:creationId xmlns:a16="http://schemas.microsoft.com/office/drawing/2014/main" id="{9CF441EA-7435-4C06-9356-233C8428198D}"/>
              </a:ext>
            </a:extLst>
          </p:cNvPr>
          <p:cNvSpPr/>
          <p:nvPr/>
        </p:nvSpPr>
        <p:spPr>
          <a:xfrm>
            <a:off x="7916093" y="152400"/>
            <a:ext cx="2133598" cy="838800"/>
          </a:xfrm>
          <a:prstGeom prst="rect">
            <a:avLst/>
          </a:prstGeom>
          <a:solidFill>
            <a:schemeClr val="bg1">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CA" sz="1200" kern="1200" dirty="0">
                <a:latin typeface="Arial" panose="020B0604020202020204" pitchFamily="34" charset="0"/>
                <a:cs typeface="Arial" panose="020B0604020202020204" pitchFamily="34" charset="0"/>
              </a:rPr>
              <a:t>IT Projects</a:t>
            </a:r>
          </a:p>
        </p:txBody>
      </p:sp>
      <p:sp>
        <p:nvSpPr>
          <p:cNvPr id="7" name="TextBox 6">
            <a:extLst>
              <a:ext uri="{FF2B5EF4-FFF2-40B4-BE49-F238E27FC236}">
                <a16:creationId xmlns:a16="http://schemas.microsoft.com/office/drawing/2014/main" id="{D5E7C92C-6E15-4F75-8ED0-BF75E2633864}"/>
              </a:ext>
            </a:extLst>
          </p:cNvPr>
          <p:cNvSpPr txBox="1"/>
          <p:nvPr/>
        </p:nvSpPr>
        <p:spPr>
          <a:xfrm>
            <a:off x="1524000" y="1906115"/>
            <a:ext cx="9144000" cy="3108543"/>
          </a:xfrm>
          <a:prstGeom prst="rect">
            <a:avLst/>
          </a:prstGeom>
          <a:noFill/>
        </p:spPr>
        <p:txBody>
          <a:bodyPr wrap="square" rtlCol="0">
            <a:spAutoFit/>
          </a:bodyPr>
          <a:lstStyle/>
          <a:p>
            <a:r>
              <a:rPr lang="en-CA" sz="1400" b="1" i="1" dirty="0">
                <a:latin typeface="Arial" panose="020B0604020202020204" pitchFamily="34" charset="0"/>
                <a:cs typeface="Arial" panose="020B0604020202020204" pitchFamily="34" charset="0"/>
              </a:rPr>
              <a:t>The IT Project Portfolio Team </a:t>
            </a:r>
            <a:r>
              <a:rPr lang="en-CA" sz="1400" dirty="0">
                <a:latin typeface="Arial" panose="020B0604020202020204" pitchFamily="34" charset="0"/>
                <a:cs typeface="Arial" panose="020B0604020202020204" pitchFamily="34" charset="0"/>
              </a:rPr>
              <a:t>is responsible for managing and supporting  IT Projects that span the entire cluster from external stakeholders like ITS, SUS and GSIC.</a:t>
            </a:r>
          </a:p>
          <a:p>
            <a:endParaRPr lang="en-CA" sz="1400" dirty="0">
              <a:latin typeface="Arial" panose="020B0604020202020204" pitchFamily="34" charset="0"/>
              <a:cs typeface="Arial" panose="020B0604020202020204" pitchFamily="34" charset="0"/>
            </a:endParaRPr>
          </a:p>
          <a:p>
            <a:r>
              <a:rPr lang="en-CA" sz="1400" b="1" i="1" dirty="0">
                <a:latin typeface="Arial" panose="020B0604020202020204" pitchFamily="34" charset="0"/>
                <a:cs typeface="Arial" panose="020B0604020202020204" pitchFamily="34" charset="0"/>
              </a:rPr>
              <a:t>IT Operational Security Team</a:t>
            </a:r>
            <a:r>
              <a:rPr lang="en-CA" sz="1400" dirty="0">
                <a:latin typeface="Arial" panose="020B0604020202020204" pitchFamily="34" charset="0"/>
                <a:cs typeface="Arial" panose="020B0604020202020204" pitchFamily="34" charset="0"/>
              </a:rPr>
              <a:t> provides operational security support and compliance for the Cluster, including incident response, reporting, SSL certificates, firewall rules and, liaison with Cyber Security Division. </a:t>
            </a:r>
          </a:p>
          <a:p>
            <a:endParaRPr lang="en-CA" sz="1400" dirty="0">
              <a:latin typeface="Arial" panose="020B0604020202020204" pitchFamily="34" charset="0"/>
              <a:cs typeface="Arial" panose="020B0604020202020204" pitchFamily="34" charset="0"/>
            </a:endParaRPr>
          </a:p>
          <a:p>
            <a:r>
              <a:rPr lang="en-CA" sz="1400" b="1" i="1" dirty="0">
                <a:latin typeface="Arial" panose="020B0604020202020204" pitchFamily="34" charset="0"/>
                <a:cs typeface="Arial" panose="020B0604020202020204" pitchFamily="34" charset="0"/>
              </a:rPr>
              <a:t>Disaster Recovery Services Team </a:t>
            </a:r>
            <a:r>
              <a:rPr lang="en-CA" sz="1400" dirty="0">
                <a:latin typeface="Arial" panose="020B0604020202020204" pitchFamily="34" charset="0"/>
                <a:cs typeface="Arial" panose="020B0604020202020204" pitchFamily="34" charset="0"/>
              </a:rPr>
              <a:t>manages the DR services for the cluster, including; design, planning, testing, and cost management.  This includes the yearly DR exercise co-ordination work with ITS, SUS, and HSC.</a:t>
            </a:r>
          </a:p>
          <a:p>
            <a:endParaRPr lang="en-CA" sz="1400" dirty="0">
              <a:latin typeface="Arial" panose="020B0604020202020204" pitchFamily="34" charset="0"/>
              <a:cs typeface="Arial" panose="020B0604020202020204" pitchFamily="34" charset="0"/>
            </a:endParaRPr>
          </a:p>
          <a:p>
            <a:r>
              <a:rPr lang="en-CA" sz="1400" b="1" i="1" dirty="0">
                <a:latin typeface="Arial" panose="020B0604020202020204" pitchFamily="34" charset="0"/>
                <a:cs typeface="Arial" panose="020B0604020202020204" pitchFamily="34" charset="0"/>
              </a:rPr>
              <a:t>Continuity of Operations Planning Team </a:t>
            </a:r>
            <a:r>
              <a:rPr lang="en-CA" sz="1400" dirty="0">
                <a:latin typeface="Arial" panose="020B0604020202020204" pitchFamily="34" charset="0"/>
                <a:cs typeface="Arial" panose="020B0604020202020204" pitchFamily="34" charset="0"/>
              </a:rPr>
              <a:t>manages the clusters COOP plan as well as acts as the co-ordination point for activation of the COOP.  This includes yearly updates and submission of the COOP to the ministry.</a:t>
            </a:r>
          </a:p>
          <a:p>
            <a:endParaRPr lang="en-CA" sz="1050" dirty="0">
              <a:latin typeface="Arial" panose="020B0604020202020204" pitchFamily="34" charset="0"/>
              <a:cs typeface="Arial" panose="020B0604020202020204" pitchFamily="34" charset="0"/>
            </a:endParaRPr>
          </a:p>
          <a:p>
            <a:endParaRPr lang="en-CA" sz="1050" dirty="0">
              <a:latin typeface="Arial" panose="020B0604020202020204" pitchFamily="34" charset="0"/>
              <a:cs typeface="Arial" panose="020B0604020202020204" pitchFamily="34" charset="0"/>
            </a:endParaRPr>
          </a:p>
          <a:p>
            <a:endParaRPr lang="en-CA" sz="1050" dirty="0">
              <a:latin typeface="Arial" panose="020B0604020202020204" pitchFamily="34" charset="0"/>
              <a:cs typeface="Arial" panose="020B0604020202020204" pitchFamily="34" charset="0"/>
            </a:endParaRPr>
          </a:p>
          <a:p>
            <a:endParaRPr lang="en-CA" sz="105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F2E55032-2B05-6E25-EC3D-A8FE4D0F3518}"/>
              </a:ext>
            </a:extLst>
          </p:cNvPr>
          <p:cNvGrpSpPr/>
          <p:nvPr/>
        </p:nvGrpSpPr>
        <p:grpSpPr>
          <a:xfrm>
            <a:off x="1828800" y="152400"/>
            <a:ext cx="1283400" cy="1144800"/>
            <a:chOff x="3212400" y="1827900"/>
            <a:chExt cx="1283400" cy="1144800"/>
          </a:xfrm>
        </p:grpSpPr>
        <p:grpSp>
          <p:nvGrpSpPr>
            <p:cNvPr id="4" name="Group 3">
              <a:extLst>
                <a:ext uri="{FF2B5EF4-FFF2-40B4-BE49-F238E27FC236}">
                  <a16:creationId xmlns:a16="http://schemas.microsoft.com/office/drawing/2014/main" id="{8BCCC355-FF72-4E21-B6C4-2E42537A8ECE}"/>
                </a:ext>
              </a:extLst>
            </p:cNvPr>
            <p:cNvGrpSpPr/>
            <p:nvPr/>
          </p:nvGrpSpPr>
          <p:grpSpPr>
            <a:xfrm>
              <a:off x="3212400" y="1827900"/>
              <a:ext cx="1238965" cy="1144800"/>
              <a:chOff x="3212400" y="1827900"/>
              <a:chExt cx="1238965" cy="1144800"/>
            </a:xfrm>
          </p:grpSpPr>
          <p:sp>
            <p:nvSpPr>
              <p:cNvPr id="6" name="Rectangle 5">
                <a:extLst>
                  <a:ext uri="{FF2B5EF4-FFF2-40B4-BE49-F238E27FC236}">
                    <a16:creationId xmlns:a16="http://schemas.microsoft.com/office/drawing/2014/main" id="{830C56C2-4763-7CA3-E68A-F07FB2C0E519}"/>
                  </a:ext>
                </a:extLst>
              </p:cNvPr>
              <p:cNvSpPr/>
              <p:nvPr/>
            </p:nvSpPr>
            <p:spPr>
              <a:xfrm>
                <a:off x="3212965" y="1827900"/>
                <a:ext cx="1238400" cy="1144800"/>
              </a:xfrm>
              <a:prstGeom prst="rect">
                <a:avLst/>
              </a:prstGeom>
              <a:solidFill>
                <a:schemeClr val="bg1">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r>
                  <a:rPr lang="en-CA" sz="800" kern="1200" dirty="0">
                    <a:latin typeface="Arial" panose="020B0604020202020204" pitchFamily="34" charset="0"/>
                    <a:cs typeface="Arial" panose="020B0604020202020204" pitchFamily="34" charset="0"/>
                  </a:rPr>
                  <a:t>IT Projects</a:t>
                </a:r>
              </a:p>
            </p:txBody>
          </p:sp>
          <p:pic>
            <p:nvPicPr>
              <p:cNvPr id="8" name="Graphic 7" descr="User outline">
                <a:extLst>
                  <a:ext uri="{FF2B5EF4-FFF2-40B4-BE49-F238E27FC236}">
                    <a16:creationId xmlns:a16="http://schemas.microsoft.com/office/drawing/2014/main" id="{C97930DD-287C-E2B0-0459-D47DD19B9B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2400" y="1860793"/>
                <a:ext cx="763200" cy="763200"/>
              </a:xfrm>
              <a:prstGeom prst="rect">
                <a:avLst/>
              </a:prstGeom>
            </p:spPr>
          </p:pic>
        </p:grpSp>
        <p:sp>
          <p:nvSpPr>
            <p:cNvPr id="5" name="TextBox 4">
              <a:extLst>
                <a:ext uri="{FF2B5EF4-FFF2-40B4-BE49-F238E27FC236}">
                  <a16:creationId xmlns:a16="http://schemas.microsoft.com/office/drawing/2014/main" id="{F7B2173E-9AB6-444D-C473-C22BEDEFF93A}"/>
                </a:ext>
              </a:extLst>
            </p:cNvPr>
            <p:cNvSpPr txBox="1"/>
            <p:nvPr/>
          </p:nvSpPr>
          <p:spPr>
            <a:xfrm>
              <a:off x="3919651" y="1854927"/>
              <a:ext cx="576149" cy="461665"/>
            </a:xfrm>
            <a:prstGeom prst="rect">
              <a:avLst/>
            </a:prstGeom>
            <a:noFill/>
          </p:spPr>
          <p:txBody>
            <a:bodyPr wrap="square" rtlCol="0">
              <a:spAutoFit/>
            </a:bodyPr>
            <a:lstStyle/>
            <a:p>
              <a:r>
                <a:rPr lang="en-US" sz="800" dirty="0">
                  <a:solidFill>
                    <a:schemeClr val="bg1"/>
                  </a:solidFill>
                </a:rPr>
                <a:t>Greg Ross</a:t>
              </a:r>
            </a:p>
            <a:p>
              <a:r>
                <a:rPr lang="en-US" sz="800" dirty="0">
                  <a:solidFill>
                    <a:schemeClr val="bg1"/>
                  </a:solidFill>
                </a:rPr>
                <a:t> Mgr.</a:t>
              </a:r>
              <a:endParaRPr lang="en-CA" sz="800" dirty="0">
                <a:solidFill>
                  <a:schemeClr val="bg1"/>
                </a:solidFill>
              </a:endParaRPr>
            </a:p>
          </p:txBody>
        </p:sp>
      </p:grpSp>
    </p:spTree>
    <p:extLst>
      <p:ext uri="{BB962C8B-B14F-4D97-AF65-F5344CB8AC3E}">
        <p14:creationId xmlns:p14="http://schemas.microsoft.com/office/powerpoint/2010/main" val="3041988424"/>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15</a:t>
            </a:fld>
            <a:endParaRPr lang="en-CA" dirty="0"/>
          </a:p>
        </p:txBody>
      </p:sp>
      <p:sp>
        <p:nvSpPr>
          <p:cNvPr id="6" name="TextBox 5"/>
          <p:cNvSpPr txBox="1"/>
          <p:nvPr/>
        </p:nvSpPr>
        <p:spPr>
          <a:xfrm>
            <a:off x="1479057" y="1746868"/>
            <a:ext cx="9144000" cy="1815882"/>
          </a:xfrm>
          <a:prstGeom prst="rect">
            <a:avLst/>
          </a:prstGeom>
          <a:noFill/>
        </p:spPr>
        <p:txBody>
          <a:bodyPr wrap="square" rtlCol="0">
            <a:spAutoFit/>
          </a:bodyPr>
          <a:lstStyle/>
          <a:p>
            <a:endParaRPr lang="en-CA" sz="1400" b="1" i="1" dirty="0">
              <a:latin typeface="Arial" panose="020B0604020202020204" pitchFamily="34" charset="0"/>
              <a:cs typeface="Arial" panose="020B0604020202020204" pitchFamily="34" charset="0"/>
            </a:endParaRPr>
          </a:p>
          <a:p>
            <a:r>
              <a:rPr lang="en-CA" sz="1400" b="1" i="1" dirty="0">
                <a:effectLst/>
                <a:latin typeface="Arial" panose="020B0604020202020204" pitchFamily="34" charset="0"/>
                <a:ea typeface="Calibri" panose="020F0502020204030204" pitchFamily="34" charset="0"/>
              </a:rPr>
              <a:t>The Design, Development and Applications Team </a:t>
            </a:r>
            <a:r>
              <a:rPr lang="en-CA" sz="1400" dirty="0">
                <a:effectLst/>
                <a:latin typeface="Arial" panose="020B0604020202020204" pitchFamily="34" charset="0"/>
                <a:ea typeface="Calibri" panose="020F0502020204030204" pitchFamily="34" charset="0"/>
              </a:rPr>
              <a:t>is responsible for the planning, analysis, design/architecture, enhancement, development/testing and implementation of business solutions to meet current and emerging program needs.</a:t>
            </a:r>
          </a:p>
          <a:p>
            <a:endParaRPr lang="en-CA" sz="1400" dirty="0">
              <a:effectLst/>
              <a:latin typeface="Calibri" panose="020F0502020204030204" pitchFamily="34" charset="0"/>
              <a:ea typeface="Calibri" panose="020F0502020204030204" pitchFamily="34" charset="0"/>
            </a:endParaRPr>
          </a:p>
          <a:p>
            <a:r>
              <a:rPr lang="en-CA" sz="1400" dirty="0">
                <a:effectLst/>
                <a:latin typeface="Arial" panose="020B0604020202020204" pitchFamily="34" charset="0"/>
                <a:ea typeface="Calibri" panose="020F0502020204030204" pitchFamily="34" charset="0"/>
              </a:rPr>
              <a:t>The Team is also responsible for the integration of all the applications and technology stack. This is ensured by keeping the technology roadmap up-to-date and meeting future business needs.</a:t>
            </a:r>
            <a:endParaRPr lang="en-CA" sz="1400" dirty="0">
              <a:effectLst/>
              <a:latin typeface="Calibri" panose="020F0502020204030204" pitchFamily="34" charset="0"/>
              <a:ea typeface="Calibri" panose="020F0502020204030204" pitchFamily="34" charset="0"/>
            </a:endParaRPr>
          </a:p>
          <a:p>
            <a:endParaRPr lang="en-CA" sz="1400" dirty="0">
              <a:latin typeface="Arial" panose="020B0604020202020204" pitchFamily="34" charset="0"/>
              <a:cs typeface="Arial" panose="020B0604020202020204" pitchFamily="34" charset="0"/>
            </a:endParaRPr>
          </a:p>
        </p:txBody>
      </p:sp>
      <p:grpSp>
        <p:nvGrpSpPr>
          <p:cNvPr id="16" name="Group 15"/>
          <p:cNvGrpSpPr/>
          <p:nvPr/>
        </p:nvGrpSpPr>
        <p:grpSpPr>
          <a:xfrm>
            <a:off x="7820976" y="152401"/>
            <a:ext cx="2237425" cy="838801"/>
            <a:chOff x="4554068" y="956749"/>
            <a:chExt cx="1996530" cy="587395"/>
          </a:xfrm>
          <a:solidFill>
            <a:srgbClr val="91278E"/>
          </a:solidFill>
        </p:grpSpPr>
        <p:sp>
          <p:nvSpPr>
            <p:cNvPr id="17" name="Rectangle 16"/>
            <p:cNvSpPr/>
            <p:nvPr/>
          </p:nvSpPr>
          <p:spPr>
            <a:xfrm>
              <a:off x="4624716" y="956750"/>
              <a:ext cx="1925882" cy="587394"/>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sz="1800" dirty="0"/>
            </a:p>
          </p:txBody>
        </p:sp>
        <p:sp>
          <p:nvSpPr>
            <p:cNvPr id="18" name="Rectangle 17"/>
            <p:cNvSpPr/>
            <p:nvPr/>
          </p:nvSpPr>
          <p:spPr>
            <a:xfrm>
              <a:off x="4554068" y="956749"/>
              <a:ext cx="1925882" cy="58739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CA" sz="1200" kern="1200" dirty="0">
                  <a:latin typeface="Arial" panose="020B0604020202020204" pitchFamily="34" charset="0"/>
                  <a:cs typeface="Arial" panose="020B0604020202020204" pitchFamily="34" charset="0"/>
                </a:rPr>
                <a:t>Design, Development &amp; Applications</a:t>
              </a:r>
            </a:p>
          </p:txBody>
        </p:sp>
      </p:grpSp>
      <p:grpSp>
        <p:nvGrpSpPr>
          <p:cNvPr id="23" name="Group 22">
            <a:extLst>
              <a:ext uri="{FF2B5EF4-FFF2-40B4-BE49-F238E27FC236}">
                <a16:creationId xmlns:a16="http://schemas.microsoft.com/office/drawing/2014/main" id="{DB3F41CF-6AF3-CC5B-3479-47DC5A398849}"/>
              </a:ext>
            </a:extLst>
          </p:cNvPr>
          <p:cNvGrpSpPr/>
          <p:nvPr/>
        </p:nvGrpSpPr>
        <p:grpSpPr>
          <a:xfrm>
            <a:off x="1479057" y="152401"/>
            <a:ext cx="1467428" cy="1261957"/>
            <a:chOff x="1907703" y="3167936"/>
            <a:chExt cx="1467428" cy="1261957"/>
          </a:xfrm>
        </p:grpSpPr>
        <p:grpSp>
          <p:nvGrpSpPr>
            <p:cNvPr id="24" name="Group 23">
              <a:extLst>
                <a:ext uri="{FF2B5EF4-FFF2-40B4-BE49-F238E27FC236}">
                  <a16:creationId xmlns:a16="http://schemas.microsoft.com/office/drawing/2014/main" id="{7F88A4F9-2F57-01D0-EE91-9AC365D7FAFD}"/>
                </a:ext>
              </a:extLst>
            </p:cNvPr>
            <p:cNvGrpSpPr/>
            <p:nvPr/>
          </p:nvGrpSpPr>
          <p:grpSpPr>
            <a:xfrm>
              <a:off x="1927086" y="3167936"/>
              <a:ext cx="1282219" cy="1214661"/>
              <a:chOff x="1927086" y="3167936"/>
              <a:chExt cx="1282219" cy="1214661"/>
            </a:xfrm>
          </p:grpSpPr>
          <p:sp>
            <p:nvSpPr>
              <p:cNvPr id="27" name="Rectangle 26">
                <a:extLst>
                  <a:ext uri="{FF2B5EF4-FFF2-40B4-BE49-F238E27FC236}">
                    <a16:creationId xmlns:a16="http://schemas.microsoft.com/office/drawing/2014/main" id="{221AB95D-062F-2311-F1B0-5181E2FA215F}"/>
                  </a:ext>
                </a:extLst>
              </p:cNvPr>
              <p:cNvSpPr/>
              <p:nvPr/>
            </p:nvSpPr>
            <p:spPr>
              <a:xfrm>
                <a:off x="1927086" y="3167936"/>
                <a:ext cx="1194579" cy="10749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419A670A-81E6-1A28-FB9D-A166F603DF12}"/>
                  </a:ext>
                </a:extLst>
              </p:cNvPr>
              <p:cNvSpPr/>
              <p:nvPr/>
            </p:nvSpPr>
            <p:spPr>
              <a:xfrm>
                <a:off x="1970905" y="3237797"/>
                <a:ext cx="1238400" cy="1144800"/>
              </a:xfrm>
              <a:prstGeom prst="rect">
                <a:avLst/>
              </a:prstGeom>
              <a:solidFill>
                <a:srgbClr val="91278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sz="1800" dirty="0"/>
              </a:p>
            </p:txBody>
          </p:sp>
          <p:pic>
            <p:nvPicPr>
              <p:cNvPr id="29" name="Picture 28">
                <a:extLst>
                  <a:ext uri="{FF2B5EF4-FFF2-40B4-BE49-F238E27FC236}">
                    <a16:creationId xmlns:a16="http://schemas.microsoft.com/office/drawing/2014/main" id="{233A2B5E-CBBA-61FD-48FE-13E97797A186}"/>
                  </a:ext>
                </a:extLst>
              </p:cNvPr>
              <p:cNvPicPr>
                <a:picLocks/>
              </p:cNvPicPr>
              <p:nvPr/>
            </p:nvPicPr>
            <p:blipFill rotWithShape="1">
              <a:blip r:embed="rId2" cstate="print">
                <a:extLst>
                  <a:ext uri="{28A0092B-C50C-407E-A947-70E740481C1C}">
                    <a14:useLocalDpi xmlns:a14="http://schemas.microsoft.com/office/drawing/2010/main" val="0"/>
                  </a:ext>
                </a:extLst>
              </a:blip>
              <a:srcRect l="16018" r="19313"/>
              <a:stretch/>
            </p:blipFill>
            <p:spPr bwMode="auto">
              <a:xfrm>
                <a:off x="1972968" y="3249382"/>
                <a:ext cx="762635" cy="874395"/>
              </a:xfrm>
              <a:prstGeom prst="rect">
                <a:avLst/>
              </a:prstGeom>
              <a:noFill/>
              <a:ln>
                <a:noFill/>
              </a:ln>
              <a:extLst>
                <a:ext uri="{53640926-AAD7-44D8-BBD7-CCE9431645EC}">
                  <a14:shadowObscured xmlns:a14="http://schemas.microsoft.com/office/drawing/2010/main"/>
                </a:ext>
              </a:extLst>
            </p:spPr>
          </p:pic>
        </p:grpSp>
        <p:sp>
          <p:nvSpPr>
            <p:cNvPr id="25" name="TextBox 24">
              <a:extLst>
                <a:ext uri="{FF2B5EF4-FFF2-40B4-BE49-F238E27FC236}">
                  <a16:creationId xmlns:a16="http://schemas.microsoft.com/office/drawing/2014/main" id="{86B2074A-AA07-7CAA-9B46-D34E79A03B27}"/>
                </a:ext>
              </a:extLst>
            </p:cNvPr>
            <p:cNvSpPr txBox="1"/>
            <p:nvPr/>
          </p:nvSpPr>
          <p:spPr>
            <a:xfrm>
              <a:off x="1907703" y="4115961"/>
              <a:ext cx="1432548" cy="313932"/>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Design, Development &amp; Applications</a:t>
              </a:r>
              <a:endParaRPr lang="en-CA" sz="800" kern="12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E76D969C-A2A9-CEBC-526A-DA0F70019A72}"/>
                </a:ext>
              </a:extLst>
            </p:cNvPr>
            <p:cNvSpPr txBox="1"/>
            <p:nvPr/>
          </p:nvSpPr>
          <p:spPr>
            <a:xfrm>
              <a:off x="2682398" y="3297958"/>
              <a:ext cx="692733" cy="438582"/>
            </a:xfrm>
            <a:prstGeom prst="rect">
              <a:avLst/>
            </a:prstGeom>
            <a:noFill/>
          </p:spPr>
          <p:txBody>
            <a:bodyPr wrap="square" rtlCol="0">
              <a:spAutoFit/>
            </a:bodyPr>
            <a:lstStyle/>
            <a:p>
              <a:r>
                <a:rPr lang="en-US" sz="700" dirty="0">
                  <a:solidFill>
                    <a:schemeClr val="bg1"/>
                  </a:solidFill>
                </a:rPr>
                <a:t>Desmond D’Souza</a:t>
              </a:r>
            </a:p>
            <a:p>
              <a:r>
                <a:rPr lang="en-US" sz="700" dirty="0">
                  <a:solidFill>
                    <a:schemeClr val="bg1"/>
                  </a:solidFill>
                </a:rPr>
                <a:t> Sr. Mgr</a:t>
              </a:r>
              <a:r>
                <a:rPr lang="en-US" sz="750" dirty="0">
                  <a:solidFill>
                    <a:schemeClr val="bg1"/>
                  </a:solidFill>
                </a:rPr>
                <a:t>.</a:t>
              </a:r>
              <a:endParaRPr lang="en-CA" sz="750" dirty="0">
                <a:solidFill>
                  <a:schemeClr val="bg1"/>
                </a:solidFill>
              </a:endParaRPr>
            </a:p>
          </p:txBody>
        </p:sp>
      </p:grpSp>
    </p:spTree>
    <p:extLst>
      <p:ext uri="{BB962C8B-B14F-4D97-AF65-F5344CB8AC3E}">
        <p14:creationId xmlns:p14="http://schemas.microsoft.com/office/powerpoint/2010/main" val="272623744"/>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16</a:t>
            </a:fld>
            <a:endParaRPr lang="en-CA" dirty="0"/>
          </a:p>
        </p:txBody>
      </p:sp>
      <p:sp>
        <p:nvSpPr>
          <p:cNvPr id="6" name="TextBox 5"/>
          <p:cNvSpPr txBox="1"/>
          <p:nvPr/>
        </p:nvSpPr>
        <p:spPr>
          <a:xfrm>
            <a:off x="1465730" y="1659981"/>
            <a:ext cx="9161929" cy="3539430"/>
          </a:xfrm>
          <a:prstGeom prst="rect">
            <a:avLst/>
          </a:prstGeom>
          <a:noFill/>
        </p:spPr>
        <p:txBody>
          <a:bodyPr wrap="square" rtlCol="0">
            <a:spAutoFit/>
          </a:bodyPr>
          <a:lstStyle/>
          <a:p>
            <a:r>
              <a:rPr lang="en-CA" sz="1400" b="1" i="1" dirty="0">
                <a:latin typeface="Arial" panose="020B0604020202020204" pitchFamily="34" charset="0"/>
                <a:cs typeface="Arial" panose="020B0604020202020204" pitchFamily="34" charset="0"/>
              </a:rPr>
              <a:t>The Solution Design Team </a:t>
            </a:r>
            <a:r>
              <a:rPr lang="en-CA" sz="1400" dirty="0">
                <a:latin typeface="Arial" panose="020B0604020202020204" pitchFamily="34" charset="0"/>
                <a:cs typeface="Arial" panose="020B0604020202020204" pitchFamily="34" charset="0"/>
              </a:rPr>
              <a:t>provides the design and architecture for MOH solutions, evaluation of technology proposals against existing investment and future trends/directions.  The planning, design and integration aligns on HSC technology road-mapping and strategic planning. Solution Design is a critical aspect in the delivery of any project, whether for Life-cycle planning or transformation with the sector. The Technology Architects ensure that technology used meets 911 requirements, is fit for purpose and meets industry standards.</a:t>
            </a:r>
          </a:p>
          <a:p>
            <a:endParaRPr lang="en-CA" sz="1400" dirty="0">
              <a:latin typeface="Arial" panose="020B0604020202020204" pitchFamily="34" charset="0"/>
              <a:cs typeface="Arial" panose="020B0604020202020204" pitchFamily="34" charset="0"/>
            </a:endParaRPr>
          </a:p>
          <a:p>
            <a:r>
              <a:rPr lang="en-CA" sz="1400" dirty="0">
                <a:latin typeface="Arial" panose="020B0604020202020204" pitchFamily="34" charset="0"/>
                <a:cs typeface="Arial" panose="020B0604020202020204" pitchFamily="34" charset="0"/>
              </a:rPr>
              <a:t>The team is responsible for strategic work, such as adoption of GoCloud technologies for the EHS program area, Next Generation 9-1-1 technologies and integration between CAD, Call Taking, Voice Recording, and GIS solutions.</a:t>
            </a:r>
          </a:p>
          <a:p>
            <a:endParaRPr lang="en-CA" sz="1400" dirty="0">
              <a:latin typeface="Arial" panose="020B0604020202020204" pitchFamily="34" charset="0"/>
              <a:cs typeface="Arial" panose="020B0604020202020204" pitchFamily="34" charset="0"/>
            </a:endParaRPr>
          </a:p>
          <a:p>
            <a:r>
              <a:rPr lang="en-CA" sz="1400" dirty="0">
                <a:latin typeface="Arial" panose="020B0604020202020204" pitchFamily="34" charset="0"/>
                <a:cs typeface="Arial" panose="020B0604020202020204" pitchFamily="34" charset="0"/>
              </a:rPr>
              <a:t>The team is responsible for tactical work, such as creating architecture for ArcGIS, AVL Aggregator, AQUA, MCAD, CIP and other the EHS solutions.</a:t>
            </a:r>
          </a:p>
          <a:p>
            <a:r>
              <a:rPr lang="en-CA" sz="1400" dirty="0">
                <a:latin typeface="Arial" panose="020B0604020202020204" pitchFamily="34" charset="0"/>
                <a:cs typeface="Arial" panose="020B0604020202020204" pitchFamily="34" charset="0"/>
              </a:rPr>
              <a:t> </a:t>
            </a:r>
          </a:p>
          <a:p>
            <a:r>
              <a:rPr lang="en-CA" sz="1400" dirty="0">
                <a:latin typeface="Arial" panose="020B0604020202020204" pitchFamily="34" charset="0"/>
                <a:cs typeface="Arial" panose="020B0604020202020204" pitchFamily="34" charset="0"/>
              </a:rPr>
              <a:t>The team works very close with developers, infrastructure specialists, application SMEs and others at the Branch, as well as collaborates with ITS and other OPS divisions. </a:t>
            </a:r>
          </a:p>
          <a:p>
            <a:endParaRPr lang="en-CA" sz="1400" dirty="0">
              <a:latin typeface="Arial" panose="020B0604020202020204" pitchFamily="34" charset="0"/>
              <a:cs typeface="Arial" panose="020B0604020202020204" pitchFamily="34" charset="0"/>
            </a:endParaRPr>
          </a:p>
        </p:txBody>
      </p:sp>
      <p:grpSp>
        <p:nvGrpSpPr>
          <p:cNvPr id="16" name="Group 15"/>
          <p:cNvGrpSpPr/>
          <p:nvPr/>
        </p:nvGrpSpPr>
        <p:grpSpPr>
          <a:xfrm>
            <a:off x="7789052" y="274523"/>
            <a:ext cx="2237425" cy="838801"/>
            <a:chOff x="4554068" y="956749"/>
            <a:chExt cx="1996530" cy="587395"/>
          </a:xfrm>
        </p:grpSpPr>
        <p:sp>
          <p:nvSpPr>
            <p:cNvPr id="17" name="Rectangle 16"/>
            <p:cNvSpPr/>
            <p:nvPr/>
          </p:nvSpPr>
          <p:spPr>
            <a:xfrm>
              <a:off x="4624716" y="956750"/>
              <a:ext cx="1925882" cy="587394"/>
            </a:xfrm>
            <a:prstGeom prst="rect">
              <a:avLst/>
            </a:prstGeom>
            <a:solidFill>
              <a:srgbClr val="91278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ectangle 17"/>
            <p:cNvSpPr/>
            <p:nvPr/>
          </p:nvSpPr>
          <p:spPr>
            <a:xfrm>
              <a:off x="4554068" y="956749"/>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CA" sz="1200" kern="1200" dirty="0">
                  <a:latin typeface="Arial" panose="020B0604020202020204" pitchFamily="34" charset="0"/>
                  <a:cs typeface="Arial" panose="020B0604020202020204" pitchFamily="34" charset="0"/>
                </a:rPr>
                <a:t>Design, Development &amp; Applications</a:t>
              </a:r>
            </a:p>
            <a:p>
              <a:pPr lvl="0" algn="ctr" defTabSz="533400">
                <a:lnSpc>
                  <a:spcPct val="90000"/>
                </a:lnSpc>
                <a:spcBef>
                  <a:spcPct val="0"/>
                </a:spcBef>
                <a:spcAft>
                  <a:spcPct val="35000"/>
                </a:spcAft>
              </a:pPr>
              <a:endParaRPr lang="en-CA" sz="1200" kern="1200" dirty="0">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561B02E-DEF6-BB67-BB88-BCCF08600CE8}"/>
              </a:ext>
            </a:extLst>
          </p:cNvPr>
          <p:cNvGrpSpPr/>
          <p:nvPr/>
        </p:nvGrpSpPr>
        <p:grpSpPr>
          <a:xfrm>
            <a:off x="1534640" y="238929"/>
            <a:ext cx="1432548" cy="1192880"/>
            <a:chOff x="3233802" y="3258619"/>
            <a:chExt cx="1432548" cy="1192880"/>
          </a:xfrm>
        </p:grpSpPr>
        <p:sp>
          <p:nvSpPr>
            <p:cNvPr id="38" name="Rectangle 37">
              <a:extLst>
                <a:ext uri="{FF2B5EF4-FFF2-40B4-BE49-F238E27FC236}">
                  <a16:creationId xmlns:a16="http://schemas.microsoft.com/office/drawing/2014/main" id="{23AF596A-2373-B064-9C5A-1EE3F629A96C}"/>
                </a:ext>
              </a:extLst>
            </p:cNvPr>
            <p:cNvSpPr/>
            <p:nvPr/>
          </p:nvSpPr>
          <p:spPr>
            <a:xfrm>
              <a:off x="3302309" y="3260294"/>
              <a:ext cx="1232407" cy="1144800"/>
            </a:xfrm>
            <a:prstGeom prst="rect">
              <a:avLst/>
            </a:prstGeom>
            <a:solidFill>
              <a:srgbClr val="91278E"/>
            </a:solid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p:txBody>
        </p:sp>
        <p:pic>
          <p:nvPicPr>
            <p:cNvPr id="39" name="Picture 38">
              <a:extLst>
                <a:ext uri="{FF2B5EF4-FFF2-40B4-BE49-F238E27FC236}">
                  <a16:creationId xmlns:a16="http://schemas.microsoft.com/office/drawing/2014/main" id="{7E3591F9-0FB1-2D18-3379-D7E7172C1DA4}"/>
                </a:ext>
              </a:extLst>
            </p:cNvPr>
            <p:cNvPicPr>
              <a:picLocks/>
            </p:cNvPicPr>
            <p:nvPr/>
          </p:nvPicPr>
          <p:blipFill rotWithShape="1">
            <a:blip r:embed="rId2" cstate="print">
              <a:extLst>
                <a:ext uri="{28A0092B-C50C-407E-A947-70E740481C1C}">
                  <a14:useLocalDpi xmlns:a14="http://schemas.microsoft.com/office/drawing/2010/main" val="0"/>
                </a:ext>
              </a:extLst>
            </a:blip>
            <a:srcRect l="22756" r="21314"/>
            <a:stretch/>
          </p:blipFill>
          <p:spPr bwMode="auto">
            <a:xfrm>
              <a:off x="3303258" y="3258619"/>
              <a:ext cx="762635" cy="874395"/>
            </a:xfrm>
            <a:prstGeom prst="rect">
              <a:avLst/>
            </a:prstGeom>
            <a:solidFill>
              <a:srgbClr val="91278E"/>
            </a:solidFill>
            <a:ln>
              <a:noFill/>
            </a:ln>
            <a:extLst>
              <a:ext uri="{53640926-AAD7-44D8-BBD7-CCE9431645EC}">
                <a14:shadowObscured xmlns:a14="http://schemas.microsoft.com/office/drawing/2010/main"/>
              </a:ext>
            </a:extLst>
          </p:spPr>
        </p:pic>
        <p:sp>
          <p:nvSpPr>
            <p:cNvPr id="40" name="TextBox 39">
              <a:extLst>
                <a:ext uri="{FF2B5EF4-FFF2-40B4-BE49-F238E27FC236}">
                  <a16:creationId xmlns:a16="http://schemas.microsoft.com/office/drawing/2014/main" id="{BC0F4B02-4D23-EC23-5000-59635DAC5307}"/>
                </a:ext>
              </a:extLst>
            </p:cNvPr>
            <p:cNvSpPr txBox="1"/>
            <p:nvPr/>
          </p:nvSpPr>
          <p:spPr>
            <a:xfrm>
              <a:off x="3991367" y="3297240"/>
              <a:ext cx="671741" cy="438582"/>
            </a:xfrm>
            <a:prstGeom prst="rect">
              <a:avLst/>
            </a:prstGeom>
            <a:noFill/>
          </p:spPr>
          <p:txBody>
            <a:bodyPr wrap="square" rtlCol="0">
              <a:spAutoFit/>
            </a:bodyPr>
            <a:lstStyle/>
            <a:p>
              <a:r>
                <a:rPr lang="en-US" sz="750" dirty="0">
                  <a:solidFill>
                    <a:schemeClr val="bg1"/>
                  </a:solidFill>
                </a:rPr>
                <a:t>Lena </a:t>
              </a:r>
              <a:r>
                <a:rPr lang="en-US" sz="700" dirty="0">
                  <a:solidFill>
                    <a:schemeClr val="bg1"/>
                  </a:solidFill>
                </a:rPr>
                <a:t>Rechetova</a:t>
              </a:r>
              <a:r>
                <a:rPr lang="en-US" sz="750" dirty="0">
                  <a:solidFill>
                    <a:schemeClr val="bg1"/>
                  </a:solidFill>
                </a:rPr>
                <a:t>. Mgr.</a:t>
              </a:r>
              <a:endParaRPr lang="en-CA" sz="750" dirty="0">
                <a:solidFill>
                  <a:schemeClr val="bg1"/>
                </a:solidFill>
              </a:endParaRPr>
            </a:p>
          </p:txBody>
        </p:sp>
        <p:sp>
          <p:nvSpPr>
            <p:cNvPr id="41" name="TextBox 40">
              <a:extLst>
                <a:ext uri="{FF2B5EF4-FFF2-40B4-BE49-F238E27FC236}">
                  <a16:creationId xmlns:a16="http://schemas.microsoft.com/office/drawing/2014/main" id="{CEF02937-3DA9-873D-0D48-84373F7A6925}"/>
                </a:ext>
              </a:extLst>
            </p:cNvPr>
            <p:cNvSpPr txBox="1"/>
            <p:nvPr/>
          </p:nvSpPr>
          <p:spPr>
            <a:xfrm>
              <a:off x="3233802" y="4248366"/>
              <a:ext cx="1432548"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Solutions Design</a:t>
              </a:r>
              <a:endParaRPr lang="en-CA" sz="800" kern="1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34423956"/>
      </p:ext>
    </p:extLst>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EDEDCA-609D-6D2C-23B7-9EDA324C3165}"/>
              </a:ext>
            </a:extLst>
          </p:cNvPr>
          <p:cNvSpPr>
            <a:spLocks noGrp="1"/>
          </p:cNvSpPr>
          <p:nvPr>
            <p:ph type="sldNum" sz="quarter" idx="10"/>
          </p:nvPr>
        </p:nvSpPr>
        <p:spPr/>
        <p:txBody>
          <a:bodyPr/>
          <a:lstStyle/>
          <a:p>
            <a:fld id="{9CAA33A2-411E-8443-83D0-3263C24E97A5}" type="slidenum">
              <a:rPr lang="en-US" smtClean="0"/>
              <a:pPr/>
              <a:t>17</a:t>
            </a:fld>
            <a:endParaRPr lang="en-US" dirty="0"/>
          </a:p>
        </p:txBody>
      </p:sp>
      <p:sp>
        <p:nvSpPr>
          <p:cNvPr id="3" name="TextBox 2">
            <a:extLst>
              <a:ext uri="{FF2B5EF4-FFF2-40B4-BE49-F238E27FC236}">
                <a16:creationId xmlns:a16="http://schemas.microsoft.com/office/drawing/2014/main" id="{763E1204-526D-453E-C244-41793BA9AA38}"/>
              </a:ext>
            </a:extLst>
          </p:cNvPr>
          <p:cNvSpPr txBox="1"/>
          <p:nvPr/>
        </p:nvSpPr>
        <p:spPr>
          <a:xfrm>
            <a:off x="3035048" y="1639365"/>
            <a:ext cx="7543800" cy="2246769"/>
          </a:xfrm>
          <a:prstGeom prst="rect">
            <a:avLst/>
          </a:prstGeom>
          <a:noFill/>
        </p:spPr>
        <p:txBody>
          <a:bodyPr wrap="square" rtlCol="0">
            <a:spAutoFit/>
          </a:bodyPr>
          <a:lstStyle/>
          <a:p>
            <a:endParaRPr lang="en-CA" sz="1400" dirty="0">
              <a:latin typeface="Arial" panose="020B0604020202020204" pitchFamily="34" charset="0"/>
              <a:cs typeface="Arial" panose="020B0604020202020204" pitchFamily="34" charset="0"/>
            </a:endParaRPr>
          </a:p>
          <a:p>
            <a:r>
              <a:rPr lang="en-CA" sz="1400" b="1" i="1" dirty="0">
                <a:effectLst/>
                <a:latin typeface="Arial" panose="020B0604020202020204" pitchFamily="34" charset="0"/>
                <a:ea typeface="Calibri" panose="020F0502020204030204" pitchFamily="34" charset="0"/>
              </a:rPr>
              <a:t>The Solutions Development &amp; Quality Assurance Team </a:t>
            </a:r>
            <a:r>
              <a:rPr lang="en-CA" sz="1400" dirty="0">
                <a:effectLst/>
                <a:latin typeface="Arial" panose="020B0604020202020204" pitchFamily="34" charset="0"/>
                <a:ea typeface="Calibri" panose="020F0502020204030204" pitchFamily="34" charset="0"/>
              </a:rPr>
              <a:t>ensures rigour around development and quality products, processes and it guarantees that the business needs are met through robust systems development and quality assurance methods</a:t>
            </a:r>
            <a:r>
              <a:rPr lang="en-CA" sz="1400" b="1" i="1" dirty="0">
                <a:effectLst/>
                <a:latin typeface="Arial" panose="020B0604020202020204" pitchFamily="34" charset="0"/>
                <a:ea typeface="Calibri" panose="020F0502020204030204" pitchFamily="34" charset="0"/>
              </a:rPr>
              <a:t>.</a:t>
            </a:r>
            <a:endParaRPr lang="en-CA" sz="1400" dirty="0">
              <a:effectLst/>
              <a:latin typeface="Calibri" panose="020F0502020204030204" pitchFamily="34" charset="0"/>
              <a:ea typeface="Calibri" panose="020F0502020204030204" pitchFamily="34" charset="0"/>
            </a:endParaRPr>
          </a:p>
          <a:p>
            <a:endParaRPr lang="en-CA" sz="1400" i="1" dirty="0">
              <a:effectLst/>
              <a:latin typeface="Arial" panose="020B0604020202020204" pitchFamily="34" charset="0"/>
              <a:ea typeface="Calibri" panose="020F0502020204030204" pitchFamily="34" charset="0"/>
            </a:endParaRPr>
          </a:p>
          <a:p>
            <a:r>
              <a:rPr lang="en-CA" sz="1400" dirty="0">
                <a:latin typeface="Arial" panose="020B0604020202020204" pitchFamily="34" charset="0"/>
              </a:rPr>
              <a:t>The primary goal of this team is:</a:t>
            </a:r>
          </a:p>
          <a:p>
            <a:pPr marL="342900" lvl="0" indent="-342900">
              <a:buClr>
                <a:srgbClr val="91278E"/>
              </a:buClr>
              <a:buFont typeface="Arial" panose="020B0604020202020204" pitchFamily="34" charset="0"/>
              <a:buChar char="•"/>
              <a:tabLst>
                <a:tab pos="4572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to get the products out the door but with quality as a driver (to meet 911 requirements)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Clr>
                <a:srgbClr val="91278E"/>
              </a:buClr>
              <a:buFont typeface="Arial" panose="020B0604020202020204" pitchFamily="34" charset="0"/>
              <a:buChar char="•"/>
              <a:tabLst>
                <a:tab pos="457200" algn="l"/>
              </a:tabLst>
            </a:pPr>
            <a:r>
              <a:rPr lang="en-CA" sz="1400" dirty="0">
                <a:latin typeface="Arial" panose="020B0604020202020204" pitchFamily="34" charset="0"/>
                <a:ea typeface="Times New Roman" panose="02020603050405020304" pitchFamily="18" charset="0"/>
                <a:cs typeface="Times New Roman" panose="02020603050405020304" pitchFamily="18" charset="0"/>
              </a:rPr>
              <a:t>to </a:t>
            </a:r>
            <a:r>
              <a:rPr lang="en-CA" sz="1400" dirty="0">
                <a:effectLst/>
                <a:latin typeface="Arial" panose="020B0604020202020204" pitchFamily="34" charset="0"/>
                <a:ea typeface="Times New Roman" panose="02020603050405020304" pitchFamily="18" charset="0"/>
                <a:cs typeface="Times New Roman" panose="02020603050405020304" pitchFamily="18" charset="0"/>
              </a:rPr>
              <a:t>ensure Software development is done in a standardized, robust way and is easily deployed and maintained with quality in mind.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sz="14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08996AA8-658D-7005-EAAA-77915F6B3A2B}"/>
              </a:ext>
            </a:extLst>
          </p:cNvPr>
          <p:cNvGrpSpPr/>
          <p:nvPr/>
        </p:nvGrpSpPr>
        <p:grpSpPr>
          <a:xfrm>
            <a:off x="1737342" y="1895148"/>
            <a:ext cx="1432548" cy="1206050"/>
            <a:chOff x="4648200" y="3230670"/>
            <a:chExt cx="1432548" cy="1206050"/>
          </a:xfrm>
        </p:grpSpPr>
        <p:sp>
          <p:nvSpPr>
            <p:cNvPr id="5" name="Rectangle 4">
              <a:extLst>
                <a:ext uri="{FF2B5EF4-FFF2-40B4-BE49-F238E27FC236}">
                  <a16:creationId xmlns:a16="http://schemas.microsoft.com/office/drawing/2014/main" id="{AD8ADE75-3986-11E2-11A1-636E91B9AAA1}"/>
                </a:ext>
              </a:extLst>
            </p:cNvPr>
            <p:cNvSpPr/>
            <p:nvPr/>
          </p:nvSpPr>
          <p:spPr>
            <a:xfrm>
              <a:off x="4706535" y="3230670"/>
              <a:ext cx="1238400" cy="1144798"/>
            </a:xfrm>
            <a:prstGeom prst="rect">
              <a:avLst/>
            </a:prstGeom>
            <a:solidFill>
              <a:srgbClr val="91278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sz="1800" dirty="0"/>
            </a:p>
          </p:txBody>
        </p:sp>
        <p:sp>
          <p:nvSpPr>
            <p:cNvPr id="6" name="TextBox 5">
              <a:extLst>
                <a:ext uri="{FF2B5EF4-FFF2-40B4-BE49-F238E27FC236}">
                  <a16:creationId xmlns:a16="http://schemas.microsoft.com/office/drawing/2014/main" id="{0AE51701-3F98-1A83-A146-E238ED0307FA}"/>
                </a:ext>
              </a:extLst>
            </p:cNvPr>
            <p:cNvSpPr txBox="1"/>
            <p:nvPr/>
          </p:nvSpPr>
          <p:spPr>
            <a:xfrm>
              <a:off x="4648200" y="4122788"/>
              <a:ext cx="1432548" cy="313932"/>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Solutions Development &amp; Quality Assurance</a:t>
              </a:r>
              <a:endParaRPr lang="en-CA" sz="800" kern="1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D7C250E-ECA1-418D-BECF-FD45B5262518}"/>
                </a:ext>
              </a:extLst>
            </p:cNvPr>
            <p:cNvSpPr txBox="1"/>
            <p:nvPr/>
          </p:nvSpPr>
          <p:spPr>
            <a:xfrm>
              <a:off x="5434307" y="3276600"/>
              <a:ext cx="585493" cy="438582"/>
            </a:xfrm>
            <a:prstGeom prst="rect">
              <a:avLst/>
            </a:prstGeom>
            <a:noFill/>
          </p:spPr>
          <p:txBody>
            <a:bodyPr wrap="square" rtlCol="0">
              <a:spAutoFit/>
            </a:bodyPr>
            <a:lstStyle/>
            <a:p>
              <a:r>
                <a:rPr lang="en-US" sz="700" dirty="0">
                  <a:solidFill>
                    <a:schemeClr val="bg1"/>
                  </a:solidFill>
                </a:rPr>
                <a:t>Erlend Sobec Mgr</a:t>
              </a:r>
              <a:r>
                <a:rPr lang="en-US" sz="750" dirty="0">
                  <a:solidFill>
                    <a:schemeClr val="bg1"/>
                  </a:solidFill>
                </a:rPr>
                <a:t>.</a:t>
              </a:r>
              <a:endParaRPr lang="en-CA" sz="750" dirty="0">
                <a:solidFill>
                  <a:schemeClr val="bg1"/>
                </a:solidFill>
              </a:endParaRPr>
            </a:p>
          </p:txBody>
        </p:sp>
        <p:pic>
          <p:nvPicPr>
            <p:cNvPr id="8" name="Picture 7">
              <a:extLst>
                <a:ext uri="{FF2B5EF4-FFF2-40B4-BE49-F238E27FC236}">
                  <a16:creationId xmlns:a16="http://schemas.microsoft.com/office/drawing/2014/main" id="{B6989D98-F58D-0C87-B8C0-AB039B088173}"/>
                </a:ext>
              </a:extLst>
            </p:cNvPr>
            <p:cNvPicPr>
              <a:picLocks/>
            </p:cNvPicPr>
            <p:nvPr/>
          </p:nvPicPr>
          <p:blipFill rotWithShape="1">
            <a:blip r:embed="rId2" cstate="print">
              <a:extLst>
                <a:ext uri="{28A0092B-C50C-407E-A947-70E740481C1C}">
                  <a14:useLocalDpi xmlns:a14="http://schemas.microsoft.com/office/drawing/2010/main" val="0"/>
                </a:ext>
              </a:extLst>
            </a:blip>
            <a:srcRect l="8400" t="5000" r="7801" b="8400"/>
            <a:stretch/>
          </p:blipFill>
          <p:spPr bwMode="auto">
            <a:xfrm>
              <a:off x="4700409" y="3233112"/>
              <a:ext cx="762635" cy="874395"/>
            </a:xfrm>
            <a:prstGeom prst="rect">
              <a:avLst/>
            </a:prstGeom>
            <a:noFill/>
            <a:ln>
              <a:noFill/>
            </a:ln>
            <a:extLst>
              <a:ext uri="{53640926-AAD7-44D8-BBD7-CCE9431645EC}">
                <a14:shadowObscured xmlns:a14="http://schemas.microsoft.com/office/drawing/2010/main"/>
              </a:ext>
            </a:extLst>
          </p:spPr>
        </p:pic>
      </p:grpSp>
      <p:grpSp>
        <p:nvGrpSpPr>
          <p:cNvPr id="10" name="Group 9">
            <a:extLst>
              <a:ext uri="{FF2B5EF4-FFF2-40B4-BE49-F238E27FC236}">
                <a16:creationId xmlns:a16="http://schemas.microsoft.com/office/drawing/2014/main" id="{89B4A6EC-303C-4DD4-8E04-166D458C9957}"/>
              </a:ext>
            </a:extLst>
          </p:cNvPr>
          <p:cNvGrpSpPr/>
          <p:nvPr/>
        </p:nvGrpSpPr>
        <p:grpSpPr>
          <a:xfrm>
            <a:off x="7694922" y="629771"/>
            <a:ext cx="2237425" cy="838801"/>
            <a:chOff x="4554068" y="956749"/>
            <a:chExt cx="1996530" cy="587395"/>
          </a:xfrm>
        </p:grpSpPr>
        <p:sp>
          <p:nvSpPr>
            <p:cNvPr id="11" name="Rectangle 10">
              <a:extLst>
                <a:ext uri="{FF2B5EF4-FFF2-40B4-BE49-F238E27FC236}">
                  <a16:creationId xmlns:a16="http://schemas.microsoft.com/office/drawing/2014/main" id="{3C5CC3FB-3C89-2008-5C95-EB587C30AB8B}"/>
                </a:ext>
              </a:extLst>
            </p:cNvPr>
            <p:cNvSpPr/>
            <p:nvPr/>
          </p:nvSpPr>
          <p:spPr>
            <a:xfrm>
              <a:off x="4624716" y="956750"/>
              <a:ext cx="1925882" cy="587394"/>
            </a:xfrm>
            <a:prstGeom prst="rect">
              <a:avLst/>
            </a:prstGeom>
            <a:solidFill>
              <a:srgbClr val="91278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Rectangle 11">
              <a:extLst>
                <a:ext uri="{FF2B5EF4-FFF2-40B4-BE49-F238E27FC236}">
                  <a16:creationId xmlns:a16="http://schemas.microsoft.com/office/drawing/2014/main" id="{DE836289-1506-A226-1EB3-1E29E963DB29}"/>
                </a:ext>
              </a:extLst>
            </p:cNvPr>
            <p:cNvSpPr/>
            <p:nvPr/>
          </p:nvSpPr>
          <p:spPr>
            <a:xfrm>
              <a:off x="4554068" y="956749"/>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CA" sz="1200" kern="1200" dirty="0">
                  <a:latin typeface="Arial" panose="020B0604020202020204" pitchFamily="34" charset="0"/>
                  <a:cs typeface="Arial" panose="020B0604020202020204" pitchFamily="34" charset="0"/>
                </a:rPr>
                <a:t>Design, Development &amp; Applications</a:t>
              </a:r>
            </a:p>
            <a:p>
              <a:pPr lvl="0" algn="ctr" defTabSz="533400">
                <a:lnSpc>
                  <a:spcPct val="90000"/>
                </a:lnSpc>
                <a:spcBef>
                  <a:spcPct val="0"/>
                </a:spcBef>
                <a:spcAft>
                  <a:spcPct val="35000"/>
                </a:spcAft>
              </a:pPr>
              <a:endParaRPr lang="en-CA" sz="1200" kern="1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683004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18</a:t>
            </a:fld>
            <a:endParaRPr lang="en-CA" dirty="0"/>
          </a:p>
        </p:txBody>
      </p:sp>
      <p:sp>
        <p:nvSpPr>
          <p:cNvPr id="6" name="TextBox 5"/>
          <p:cNvSpPr txBox="1"/>
          <p:nvPr/>
        </p:nvSpPr>
        <p:spPr>
          <a:xfrm>
            <a:off x="3082149" y="1085967"/>
            <a:ext cx="7552510" cy="3970318"/>
          </a:xfrm>
          <a:prstGeom prst="rect">
            <a:avLst/>
          </a:prstGeom>
          <a:noFill/>
        </p:spPr>
        <p:txBody>
          <a:bodyPr wrap="square" rtlCol="0">
            <a:spAutoFit/>
          </a:bodyPr>
          <a:lstStyle/>
          <a:p>
            <a:r>
              <a:rPr lang="en-CA" sz="1400" b="1" i="1" dirty="0">
                <a:effectLst/>
                <a:latin typeface="Arial" panose="020B0604020202020204" pitchFamily="34" charset="0"/>
                <a:ea typeface="Calibri" panose="020F0502020204030204" pitchFamily="34" charset="0"/>
              </a:rPr>
              <a:t>The Applications 1 Team </a:t>
            </a:r>
            <a:r>
              <a:rPr lang="en-CA" sz="1400" dirty="0">
                <a:effectLst/>
                <a:latin typeface="Arial" panose="020B0604020202020204" pitchFamily="34" charset="0"/>
                <a:ea typeface="Calibri" panose="020F0502020204030204" pitchFamily="34" charset="0"/>
              </a:rPr>
              <a:t>are responsible for providing 24/7 service operations for Ontario for Land Ambulance Services with applications, middleware, and databases.  The most significant application being the Computer Aided Dispatch (CAD) tool. The majority of other applications are either provided as functions within this tool or are tightly integrated with CAD. </a:t>
            </a:r>
          </a:p>
          <a:p>
            <a:endParaRPr lang="en-CA" sz="1400" dirty="0">
              <a:latin typeface="Arial" panose="020B0604020202020204" pitchFamily="34" charset="0"/>
              <a:ea typeface="Calibri" panose="020F0502020204030204" pitchFamily="34" charset="0"/>
            </a:endParaRPr>
          </a:p>
          <a:p>
            <a:r>
              <a:rPr lang="en-CA" sz="1400" dirty="0">
                <a:effectLst/>
                <a:latin typeface="Arial" panose="020B0604020202020204" pitchFamily="34" charset="0"/>
                <a:ea typeface="Calibri" panose="020F0502020204030204" pitchFamily="34" charset="0"/>
              </a:rPr>
              <a:t>The team provides upgrade and operational support for the following:</a:t>
            </a:r>
            <a:endParaRPr lang="en-CA" sz="1400" dirty="0">
              <a:effectLst/>
              <a:latin typeface="Calibri" panose="020F0502020204030204" pitchFamily="34" charset="0"/>
              <a:ea typeface="Calibri" panose="020F0502020204030204" pitchFamily="34" charset="0"/>
            </a:endParaRPr>
          </a:p>
          <a:p>
            <a:pPr marL="342900" lvl="0" indent="-342900">
              <a:buClr>
                <a:srgbClr val="91278E"/>
              </a:buClr>
              <a:buFont typeface="Arial" panose="020B0604020202020204" pitchFamily="34" charset="0"/>
              <a:buChar char="•"/>
              <a:tabLst>
                <a:tab pos="4572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Geographic Information Systems that provides digital mapping, compilation of comprehensive Ontario maps for Land Ambulance Services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Clr>
                <a:srgbClr val="91278E"/>
              </a:buClr>
              <a:buFont typeface="Arial" panose="020B0604020202020204" pitchFamily="34" charset="0"/>
              <a:buChar char="•"/>
              <a:tabLst>
                <a:tab pos="4572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Core dispatch applications, including CAD, Medical Triage (DCPI II, MPDS), AVL, CAD 2 CAD, Call Close, </a:t>
            </a:r>
            <a:r>
              <a:rPr lang="en-CA" sz="1400" dirty="0" err="1">
                <a:effectLst/>
                <a:latin typeface="Arial" panose="020B0604020202020204" pitchFamily="34" charset="0"/>
                <a:ea typeface="Times New Roman" panose="02020603050405020304" pitchFamily="18" charset="0"/>
                <a:cs typeface="Times New Roman" panose="02020603050405020304" pitchFamily="18" charset="0"/>
              </a:rPr>
              <a:t>Marvlis</a:t>
            </a:r>
            <a:r>
              <a:rPr lang="en-CA" sz="1400" dirty="0">
                <a:effectLst/>
                <a:latin typeface="Arial" panose="020B0604020202020204" pitchFamily="34" charset="0"/>
                <a:ea typeface="Times New Roman" panose="02020603050405020304" pitchFamily="18" charset="0"/>
                <a:cs typeface="Times New Roman" panose="02020603050405020304" pitchFamily="18" charset="0"/>
              </a:rPr>
              <a:t>, CAD North</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sz="1400" dirty="0">
              <a:latin typeface="Arial" panose="020B0604020202020204" pitchFamily="34" charset="0"/>
              <a:cs typeface="Arial" panose="020B0604020202020204" pitchFamily="34" charset="0"/>
            </a:endParaRPr>
          </a:p>
          <a:p>
            <a:endParaRPr lang="en-CA" sz="1400" dirty="0">
              <a:latin typeface="Arial" panose="020B0604020202020204" pitchFamily="34" charset="0"/>
              <a:cs typeface="Arial" panose="020B0604020202020204" pitchFamily="34" charset="0"/>
            </a:endParaRPr>
          </a:p>
          <a:p>
            <a:r>
              <a:rPr lang="en-CA" sz="1400" b="1" i="1" dirty="0">
                <a:effectLst/>
                <a:latin typeface="Arial" panose="020B0604020202020204" pitchFamily="34" charset="0"/>
                <a:ea typeface="Calibri" panose="020F0502020204030204" pitchFamily="34" charset="0"/>
              </a:rPr>
              <a:t>The Applications 2 Team </a:t>
            </a:r>
            <a:r>
              <a:rPr lang="en-CA" sz="1400" dirty="0">
                <a:effectLst/>
                <a:latin typeface="Arial" panose="020B0604020202020204" pitchFamily="34" charset="0"/>
                <a:ea typeface="Calibri" panose="020F0502020204030204" pitchFamily="34" charset="0"/>
              </a:rPr>
              <a:t>are responsible for providing service operations for Ontario for Land Ambulance Services for 24/7 data service applications.  Specific applications support are:</a:t>
            </a:r>
            <a:endParaRPr lang="en-CA" sz="1400" dirty="0">
              <a:effectLst/>
              <a:latin typeface="Calibri" panose="020F0502020204030204" pitchFamily="34" charset="0"/>
              <a:ea typeface="Calibri" panose="020F0502020204030204" pitchFamily="34" charset="0"/>
            </a:endParaRPr>
          </a:p>
          <a:p>
            <a:pPr marL="342900" lvl="0" indent="-342900">
              <a:buClr>
                <a:srgbClr val="91278E"/>
              </a:buClr>
              <a:buFont typeface="Arial" panose="020B0604020202020204" pitchFamily="34" charset="0"/>
              <a:buChar char="•"/>
              <a:tabLst>
                <a:tab pos="4572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ADRS, Mobile-CAD (</a:t>
            </a:r>
            <a:r>
              <a:rPr lang="en-CA" sz="1400" dirty="0" err="1">
                <a:effectLst/>
                <a:latin typeface="Arial" panose="020B0604020202020204" pitchFamily="34" charset="0"/>
                <a:ea typeface="Times New Roman" panose="02020603050405020304" pitchFamily="18" charset="0"/>
                <a:cs typeface="Times New Roman" panose="02020603050405020304" pitchFamily="18" charset="0"/>
              </a:rPr>
              <a:t>mCAD</a:t>
            </a:r>
            <a:r>
              <a:rPr lang="en-CA" sz="1400" dirty="0">
                <a:effectLst/>
                <a:latin typeface="Arial" panose="020B0604020202020204" pitchFamily="34" charset="0"/>
                <a:ea typeface="Times New Roman" panose="02020603050405020304" pitchFamily="18" charset="0"/>
                <a:cs typeface="Times New Roman" panose="02020603050405020304" pitchFamily="18" charset="0"/>
              </a:rPr>
              <a:t>), Real-time Dashboards, Data Services, i.e. CIP, Simultaneous Notifications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sz="1400" dirty="0">
              <a:latin typeface="Arial" panose="020B0604020202020204" pitchFamily="34" charset="0"/>
              <a:cs typeface="Arial" panose="020B0604020202020204" pitchFamily="34" charset="0"/>
            </a:endParaRPr>
          </a:p>
        </p:txBody>
      </p:sp>
      <p:sp>
        <p:nvSpPr>
          <p:cNvPr id="20" name="TextBox 19"/>
          <p:cNvSpPr txBox="1"/>
          <p:nvPr/>
        </p:nvSpPr>
        <p:spPr>
          <a:xfrm>
            <a:off x="1828800" y="2360432"/>
            <a:ext cx="1752600" cy="138499"/>
          </a:xfrm>
          <a:prstGeom prst="rect">
            <a:avLst/>
          </a:prstGeom>
          <a:noFill/>
          <a:ln w="28575">
            <a:noFill/>
          </a:ln>
        </p:spPr>
        <p:txBody>
          <a:bodyPr wrap="square" lIns="0" tIns="0" rIns="72000" bIns="0" rtlCol="0">
            <a:spAutoFit/>
          </a:bodyPr>
          <a:lstStyle/>
          <a:p>
            <a:pPr algn="ctr"/>
            <a:r>
              <a:rPr lang="en-CA" sz="900" b="1" dirty="0">
                <a:solidFill>
                  <a:schemeClr val="bg1"/>
                </a:solidFill>
                <a:latin typeface="Arial" panose="020B0604020202020204" pitchFamily="34" charset="0"/>
                <a:cs typeface="Arial" panose="020B0604020202020204" pitchFamily="34" charset="0"/>
              </a:rPr>
              <a:t>Desmond D’Souza, A/Sr. Mg</a:t>
            </a:r>
          </a:p>
        </p:txBody>
      </p:sp>
      <p:sp>
        <p:nvSpPr>
          <p:cNvPr id="2" name="Rectangle 1">
            <a:extLst>
              <a:ext uri="{FF2B5EF4-FFF2-40B4-BE49-F238E27FC236}">
                <a16:creationId xmlns:a16="http://schemas.microsoft.com/office/drawing/2014/main" id="{8BFAA87E-308C-AA3D-DC6E-5E00E0847DC9}"/>
              </a:ext>
            </a:extLst>
          </p:cNvPr>
          <p:cNvSpPr/>
          <p:nvPr/>
        </p:nvSpPr>
        <p:spPr>
          <a:xfrm>
            <a:off x="7815945" y="152401"/>
            <a:ext cx="2158253" cy="838800"/>
          </a:xfrm>
          <a:prstGeom prst="rect">
            <a:avLst/>
          </a:prstGeom>
          <a:solidFill>
            <a:srgbClr val="91278E"/>
          </a:solid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en-CA" sz="1200" kern="1200" dirty="0">
                <a:latin typeface="Arial" panose="020B0604020202020204" pitchFamily="34" charset="0"/>
                <a:cs typeface="Arial" panose="020B0604020202020204" pitchFamily="34" charset="0"/>
              </a:rPr>
              <a:t>Design, Development &amp; Applications</a:t>
            </a:r>
          </a:p>
          <a:p>
            <a:pPr lvl="0" algn="ctr" defTabSz="533400">
              <a:lnSpc>
                <a:spcPct val="90000"/>
              </a:lnSpc>
              <a:spcBef>
                <a:spcPct val="0"/>
              </a:spcBef>
              <a:spcAft>
                <a:spcPct val="35000"/>
              </a:spcAft>
            </a:pPr>
            <a:endParaRPr lang="en-CA" sz="1200" kern="1200" dirty="0">
              <a:latin typeface="Arial" panose="020B0604020202020204" pitchFamily="34" charset="0"/>
              <a:cs typeface="Arial" panose="020B0604020202020204" pitchFamily="34" charset="0"/>
            </a:endParaRPr>
          </a:p>
        </p:txBody>
      </p:sp>
      <p:grpSp>
        <p:nvGrpSpPr>
          <p:cNvPr id="31" name="Group 30">
            <a:extLst>
              <a:ext uri="{FF2B5EF4-FFF2-40B4-BE49-F238E27FC236}">
                <a16:creationId xmlns:a16="http://schemas.microsoft.com/office/drawing/2014/main" id="{726DA74E-5228-C8FB-D5A3-F1C638ADC274}"/>
              </a:ext>
            </a:extLst>
          </p:cNvPr>
          <p:cNvGrpSpPr/>
          <p:nvPr/>
        </p:nvGrpSpPr>
        <p:grpSpPr>
          <a:xfrm>
            <a:off x="1715916" y="1184797"/>
            <a:ext cx="1361067" cy="1178220"/>
            <a:chOff x="6031874" y="3241220"/>
            <a:chExt cx="1361067" cy="1178220"/>
          </a:xfrm>
        </p:grpSpPr>
        <p:sp>
          <p:nvSpPr>
            <p:cNvPr id="32" name="Rectangle 31">
              <a:extLst>
                <a:ext uri="{FF2B5EF4-FFF2-40B4-BE49-F238E27FC236}">
                  <a16:creationId xmlns:a16="http://schemas.microsoft.com/office/drawing/2014/main" id="{C1144669-BCD9-BA61-E874-DCB1BEC30743}"/>
                </a:ext>
              </a:extLst>
            </p:cNvPr>
            <p:cNvSpPr/>
            <p:nvPr/>
          </p:nvSpPr>
          <p:spPr>
            <a:xfrm>
              <a:off x="6098174" y="3241220"/>
              <a:ext cx="1194579" cy="1144798"/>
            </a:xfrm>
            <a:prstGeom prst="rect">
              <a:avLst/>
            </a:prstGeom>
            <a:solidFill>
              <a:srgbClr val="91278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sz="1800" dirty="0"/>
            </a:p>
          </p:txBody>
        </p:sp>
        <p:pic>
          <p:nvPicPr>
            <p:cNvPr id="33" name="Picture 32">
              <a:extLst>
                <a:ext uri="{FF2B5EF4-FFF2-40B4-BE49-F238E27FC236}">
                  <a16:creationId xmlns:a16="http://schemas.microsoft.com/office/drawing/2014/main" id="{23C8C41C-E408-69D2-9324-6A752E6C7A9A}"/>
                </a:ext>
              </a:extLst>
            </p:cNvPr>
            <p:cNvPicPr>
              <a:picLocks/>
            </p:cNvPicPr>
            <p:nvPr/>
          </p:nvPicPr>
          <p:blipFill rotWithShape="1">
            <a:blip r:embed="rId2" cstate="print">
              <a:extLst>
                <a:ext uri="{28A0092B-C50C-407E-A947-70E740481C1C}">
                  <a14:useLocalDpi xmlns:a14="http://schemas.microsoft.com/office/drawing/2010/main" val="0"/>
                </a:ext>
              </a:extLst>
            </a:blip>
            <a:srcRect l="19551" r="16507"/>
            <a:stretch/>
          </p:blipFill>
          <p:spPr bwMode="auto">
            <a:xfrm>
              <a:off x="6107580" y="3244396"/>
              <a:ext cx="762635" cy="874395"/>
            </a:xfrm>
            <a:prstGeom prst="rect">
              <a:avLst/>
            </a:prstGeom>
            <a:solidFill>
              <a:srgbClr val="91278E"/>
            </a:solidFill>
            <a:ln>
              <a:noFill/>
            </a:ln>
            <a:extLst>
              <a:ext uri="{53640926-AAD7-44D8-BBD7-CCE9431645EC}">
                <a14:shadowObscured xmlns:a14="http://schemas.microsoft.com/office/drawing/2010/main"/>
              </a:ext>
            </a:extLst>
          </p:spPr>
        </p:pic>
        <p:sp>
          <p:nvSpPr>
            <p:cNvPr id="34" name="TextBox 33">
              <a:extLst>
                <a:ext uri="{FF2B5EF4-FFF2-40B4-BE49-F238E27FC236}">
                  <a16:creationId xmlns:a16="http://schemas.microsoft.com/office/drawing/2014/main" id="{62EE68E2-75A6-15E8-91E5-71AB568154A6}"/>
                </a:ext>
              </a:extLst>
            </p:cNvPr>
            <p:cNvSpPr txBox="1"/>
            <p:nvPr/>
          </p:nvSpPr>
          <p:spPr>
            <a:xfrm>
              <a:off x="6807448" y="3294019"/>
              <a:ext cx="585493" cy="415498"/>
            </a:xfrm>
            <a:prstGeom prst="rect">
              <a:avLst/>
            </a:prstGeom>
            <a:noFill/>
          </p:spPr>
          <p:txBody>
            <a:bodyPr wrap="square" rtlCol="0">
              <a:spAutoFit/>
            </a:bodyPr>
            <a:lstStyle/>
            <a:p>
              <a:r>
                <a:rPr lang="en-US" sz="700" dirty="0">
                  <a:solidFill>
                    <a:schemeClr val="bg1"/>
                  </a:solidFill>
                </a:rPr>
                <a:t>Jayson Moon</a:t>
              </a:r>
            </a:p>
            <a:p>
              <a:r>
                <a:rPr lang="en-US" sz="700" dirty="0">
                  <a:solidFill>
                    <a:schemeClr val="bg1"/>
                  </a:solidFill>
                </a:rPr>
                <a:t>Mgr.</a:t>
              </a:r>
              <a:endParaRPr lang="en-CA" sz="700" dirty="0">
                <a:solidFill>
                  <a:schemeClr val="bg1"/>
                </a:solidFill>
              </a:endParaRPr>
            </a:p>
          </p:txBody>
        </p:sp>
        <p:sp>
          <p:nvSpPr>
            <p:cNvPr id="35" name="TextBox 34">
              <a:extLst>
                <a:ext uri="{FF2B5EF4-FFF2-40B4-BE49-F238E27FC236}">
                  <a16:creationId xmlns:a16="http://schemas.microsoft.com/office/drawing/2014/main" id="{0B042016-7D0A-CE62-FC77-8970D3E331FE}"/>
                </a:ext>
              </a:extLst>
            </p:cNvPr>
            <p:cNvSpPr txBox="1"/>
            <p:nvPr/>
          </p:nvSpPr>
          <p:spPr>
            <a:xfrm>
              <a:off x="6031874" y="4216307"/>
              <a:ext cx="1194579"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Applications 1</a:t>
              </a:r>
              <a:endParaRPr lang="en-CA" sz="800" kern="1200" dirty="0">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5DE15120-8209-1B63-E67B-C54F8AA973D3}"/>
              </a:ext>
            </a:extLst>
          </p:cNvPr>
          <p:cNvGrpSpPr/>
          <p:nvPr/>
        </p:nvGrpSpPr>
        <p:grpSpPr>
          <a:xfrm>
            <a:off x="1708730" y="3488670"/>
            <a:ext cx="1349828" cy="1167793"/>
            <a:chOff x="7413172" y="3237670"/>
            <a:chExt cx="1349828" cy="1167793"/>
          </a:xfrm>
        </p:grpSpPr>
        <p:sp>
          <p:nvSpPr>
            <p:cNvPr id="37" name="Rectangle 36">
              <a:extLst>
                <a:ext uri="{FF2B5EF4-FFF2-40B4-BE49-F238E27FC236}">
                  <a16:creationId xmlns:a16="http://schemas.microsoft.com/office/drawing/2014/main" id="{26A219B3-8AA9-34BC-ACAE-D33CC4F41FF5}"/>
                </a:ext>
              </a:extLst>
            </p:cNvPr>
            <p:cNvSpPr/>
            <p:nvPr/>
          </p:nvSpPr>
          <p:spPr>
            <a:xfrm>
              <a:off x="7464572" y="3237670"/>
              <a:ext cx="1194579" cy="1144798"/>
            </a:xfrm>
            <a:prstGeom prst="rect">
              <a:avLst/>
            </a:prstGeom>
            <a:solidFill>
              <a:srgbClr val="91278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sz="1800" dirty="0"/>
            </a:p>
          </p:txBody>
        </p:sp>
        <p:sp>
          <p:nvSpPr>
            <p:cNvPr id="38" name="TextBox 37">
              <a:extLst>
                <a:ext uri="{FF2B5EF4-FFF2-40B4-BE49-F238E27FC236}">
                  <a16:creationId xmlns:a16="http://schemas.microsoft.com/office/drawing/2014/main" id="{1267803C-546A-E193-F55B-C061D8C2999C}"/>
                </a:ext>
              </a:extLst>
            </p:cNvPr>
            <p:cNvSpPr txBox="1"/>
            <p:nvPr/>
          </p:nvSpPr>
          <p:spPr>
            <a:xfrm>
              <a:off x="8177507" y="3276600"/>
              <a:ext cx="585493" cy="307777"/>
            </a:xfrm>
            <a:prstGeom prst="rect">
              <a:avLst/>
            </a:prstGeom>
            <a:noFill/>
          </p:spPr>
          <p:txBody>
            <a:bodyPr wrap="square" rtlCol="0">
              <a:spAutoFit/>
            </a:bodyPr>
            <a:lstStyle/>
            <a:p>
              <a:r>
                <a:rPr lang="en-US" sz="700" dirty="0">
                  <a:solidFill>
                    <a:schemeClr val="bg1"/>
                  </a:solidFill>
                </a:rPr>
                <a:t>Vacant</a:t>
              </a:r>
            </a:p>
            <a:p>
              <a:r>
                <a:rPr lang="en-US" sz="700" dirty="0">
                  <a:solidFill>
                    <a:schemeClr val="bg1"/>
                  </a:solidFill>
                </a:rPr>
                <a:t>Mgr.</a:t>
              </a:r>
              <a:endParaRPr lang="en-CA" sz="700" dirty="0">
                <a:solidFill>
                  <a:schemeClr val="bg1"/>
                </a:solidFill>
              </a:endParaRPr>
            </a:p>
          </p:txBody>
        </p:sp>
        <p:sp>
          <p:nvSpPr>
            <p:cNvPr id="39" name="TextBox 38">
              <a:extLst>
                <a:ext uri="{FF2B5EF4-FFF2-40B4-BE49-F238E27FC236}">
                  <a16:creationId xmlns:a16="http://schemas.microsoft.com/office/drawing/2014/main" id="{B0082DB0-758C-35CD-D608-4EE296234344}"/>
                </a:ext>
              </a:extLst>
            </p:cNvPr>
            <p:cNvSpPr txBox="1"/>
            <p:nvPr/>
          </p:nvSpPr>
          <p:spPr>
            <a:xfrm>
              <a:off x="7413172" y="4202330"/>
              <a:ext cx="1194579"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Applications 2</a:t>
              </a:r>
              <a:endParaRPr lang="en-CA" sz="800" kern="1200" dirty="0">
                <a:latin typeface="Arial" panose="020B0604020202020204" pitchFamily="34" charset="0"/>
                <a:cs typeface="Arial" panose="020B0604020202020204" pitchFamily="34" charset="0"/>
              </a:endParaRPr>
            </a:p>
          </p:txBody>
        </p:sp>
        <p:pic>
          <p:nvPicPr>
            <p:cNvPr id="40" name="Graphic 75" descr="User outline">
              <a:extLst>
                <a:ext uri="{FF2B5EF4-FFF2-40B4-BE49-F238E27FC236}">
                  <a16:creationId xmlns:a16="http://schemas.microsoft.com/office/drawing/2014/main" id="{DAAFC372-A00B-6797-2DE7-59CD1F6A30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1942" y="3269680"/>
              <a:ext cx="762635" cy="762635"/>
            </a:xfrm>
            <a:prstGeom prst="rect">
              <a:avLst/>
            </a:prstGeom>
          </p:spPr>
        </p:pic>
      </p:grpSp>
      <p:sp>
        <p:nvSpPr>
          <p:cNvPr id="4" name="Rectangle 3">
            <a:extLst>
              <a:ext uri="{FF2B5EF4-FFF2-40B4-BE49-F238E27FC236}">
                <a16:creationId xmlns:a16="http://schemas.microsoft.com/office/drawing/2014/main" id="{65AF9819-02C7-76E3-39E4-158517A056A7}"/>
              </a:ext>
            </a:extLst>
          </p:cNvPr>
          <p:cNvSpPr/>
          <p:nvPr/>
        </p:nvSpPr>
        <p:spPr>
          <a:xfrm>
            <a:off x="0" y="1085967"/>
            <a:ext cx="1767500" cy="641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4799473"/>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19</a:t>
            </a:fld>
            <a:endParaRPr lang="en-CA" dirty="0"/>
          </a:p>
        </p:txBody>
      </p:sp>
      <p:sp>
        <p:nvSpPr>
          <p:cNvPr id="6" name="TextBox 5"/>
          <p:cNvSpPr txBox="1"/>
          <p:nvPr/>
        </p:nvSpPr>
        <p:spPr>
          <a:xfrm>
            <a:off x="1592275" y="1394685"/>
            <a:ext cx="9144000" cy="4401205"/>
          </a:xfrm>
          <a:prstGeom prst="rect">
            <a:avLst/>
          </a:prstGeom>
          <a:noFill/>
        </p:spPr>
        <p:txBody>
          <a:bodyPr wrap="square" rtlCol="0">
            <a:spAutoFit/>
          </a:bodyPr>
          <a:lstStyle/>
          <a:p>
            <a:r>
              <a:rPr lang="en-CA" sz="1400" dirty="0">
                <a:effectLst/>
                <a:latin typeface="Arial" panose="020B0604020202020204" pitchFamily="34" charset="0"/>
                <a:ea typeface="Calibri" panose="020F0502020204030204" pitchFamily="34" charset="0"/>
              </a:rPr>
              <a:t>Maintain, integrate and ensure currency of I+IT solutions for the Emergency Health Services Division, paramedic services and hospital emergency departments:  </a:t>
            </a:r>
            <a:endParaRPr lang="en-CA" sz="1400" dirty="0">
              <a:effectLst/>
              <a:latin typeface="Calibri" panose="020F0502020204030204" pitchFamily="34" charset="0"/>
              <a:ea typeface="Calibri" panose="020F0502020204030204" pitchFamily="34" charset="0"/>
            </a:endParaRPr>
          </a:p>
          <a:p>
            <a:pPr marL="342900" lvl="0" indent="-342900">
              <a:buClr>
                <a:srgbClr val="0086A9"/>
              </a:buClr>
              <a:buFont typeface="Arial" panose="020B0604020202020204" pitchFamily="34" charset="0"/>
              <a:buChar char="•"/>
              <a:tabLst>
                <a:tab pos="4572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Maintain high-availability system solutions to support a complex 24/7/365 emergency service operations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Clr>
                <a:srgbClr val="0086A9"/>
              </a:buClr>
              <a:buFont typeface="Arial" panose="020B0604020202020204" pitchFamily="34" charset="0"/>
              <a:buChar char="•"/>
              <a:tabLst>
                <a:tab pos="4572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Respond to a high volume of service requests to support 911 operations and business continuity plans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Clr>
                <a:srgbClr val="0086A9"/>
              </a:buClr>
              <a:buFont typeface="Arial" panose="020B0604020202020204" pitchFamily="34" charset="0"/>
              <a:buChar char="•"/>
              <a:tabLst>
                <a:tab pos="4572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Solution version upgrades to enable ongoing system integration, improve functionality, and assure cost effective maintenance and support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Clr>
                <a:srgbClr val="0086A9"/>
              </a:buClr>
              <a:buFont typeface="Arial" panose="020B0604020202020204" pitchFamily="34" charset="0"/>
              <a:buChar char="•"/>
              <a:tabLst>
                <a:tab pos="4572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Lifecycle management of technology stack including ongoing patching requirements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Clr>
                <a:srgbClr val="0086A9"/>
              </a:buClr>
              <a:buFont typeface="Arial" panose="020B0604020202020204" pitchFamily="34" charset="0"/>
              <a:buChar char="•"/>
              <a:tabLst>
                <a:tab pos="4572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Large COTS vendor relationship, service level and contract management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Clr>
                <a:srgbClr val="0086A9"/>
              </a:buClr>
              <a:buFont typeface="Arial" panose="020B0604020202020204" pitchFamily="34" charset="0"/>
              <a:buChar char="•"/>
              <a:tabLst>
                <a:tab pos="4572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Services include but not limited to: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Clr>
                <a:srgbClr val="0086A9"/>
              </a:buClr>
              <a:buFont typeface="Calibri" panose="020F0502020204030204" pitchFamily="34" charset="0"/>
              <a:buChar char="⁻"/>
              <a:tabLst>
                <a:tab pos="9144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Large footprint of infrastructure, network and desktop services across over many locations including 22 dispatch centers, backup centers, regional training centers and our lab.  Telecommunication infrastructure is also in 500+ ambulance bases, 150+ hospital emergency departments and 2500+ response vehicles across the province.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Clr>
                <a:srgbClr val="0086A9"/>
              </a:buClr>
              <a:buFont typeface="Calibri" panose="020F0502020204030204" pitchFamily="34" charset="0"/>
              <a:buChar char="⁻"/>
              <a:tabLst>
                <a:tab pos="9144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Computer Aided Dispatch (CAD) system - 911 call taking and dispatching functions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Clr>
                <a:srgbClr val="0086A9"/>
              </a:buClr>
              <a:buFont typeface="Calibri" panose="020F0502020204030204" pitchFamily="34" charset="0"/>
              <a:buChar char="⁻"/>
              <a:tabLst>
                <a:tab pos="9144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Dispatch centre and first responder telecommunication systems including 911 telephony, trunked and satellite radio support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Clr>
                <a:srgbClr val="0086A9"/>
              </a:buClr>
              <a:buFont typeface="Calibri" panose="020F0502020204030204" pitchFamily="34" charset="0"/>
              <a:buChar char="⁻"/>
              <a:tabLst>
                <a:tab pos="9144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Voice Recording solutions for investigations and quality assurance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Clr>
                <a:srgbClr val="0086A9"/>
              </a:buClr>
              <a:buFont typeface="Calibri" panose="020F0502020204030204" pitchFamily="34" charset="0"/>
              <a:buChar char="⁻"/>
              <a:tabLst>
                <a:tab pos="9144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Suite of solutions to support emergency health regulatory and oversight functions including reporting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Clr>
                <a:srgbClr val="0086A9"/>
              </a:buClr>
              <a:buFont typeface="Arial" panose="020B0604020202020204" pitchFamily="34" charset="0"/>
              <a:buChar char="•"/>
              <a:tabLst>
                <a:tab pos="457200" algn="l"/>
              </a:tabLst>
            </a:pPr>
            <a:r>
              <a:rPr lang="en-CA" sz="1400" dirty="0">
                <a:effectLst/>
                <a:latin typeface="Arial" panose="020B0604020202020204" pitchFamily="34" charset="0"/>
                <a:ea typeface="Times New Roman" panose="02020603050405020304" pitchFamily="18" charset="0"/>
                <a:cs typeface="Times New Roman" panose="02020603050405020304" pitchFamily="18" charset="0"/>
              </a:rPr>
              <a:t>EHSTMB operational teams respond to approximately 7500+ service requests and incidents annually.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marL="628650" lvl="1" indent="-171450" fontAlgn="base">
              <a:buFont typeface="Calibri" panose="020F0502020204030204" pitchFamily="34" charset="0"/>
              <a:buChar char="⁻"/>
            </a:pPr>
            <a:endParaRPr lang="en-CA" sz="1400"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F2CF2158-9E9E-4AAC-B69B-569BB908D05D}"/>
              </a:ext>
            </a:extLst>
          </p:cNvPr>
          <p:cNvGrpSpPr/>
          <p:nvPr/>
        </p:nvGrpSpPr>
        <p:grpSpPr>
          <a:xfrm>
            <a:off x="7916097" y="152400"/>
            <a:ext cx="2133595" cy="892354"/>
            <a:chOff x="4624717" y="2198943"/>
            <a:chExt cx="1925882" cy="587394"/>
          </a:xfrm>
        </p:grpSpPr>
        <p:sp>
          <p:nvSpPr>
            <p:cNvPr id="20" name="Rectangle 19">
              <a:extLst>
                <a:ext uri="{FF2B5EF4-FFF2-40B4-BE49-F238E27FC236}">
                  <a16:creationId xmlns:a16="http://schemas.microsoft.com/office/drawing/2014/main" id="{4182CD1B-D000-4A16-ABD1-BD400FFCE49E}"/>
                </a:ext>
              </a:extLst>
            </p:cNvPr>
            <p:cNvSpPr/>
            <p:nvPr/>
          </p:nvSpPr>
          <p:spPr>
            <a:xfrm>
              <a:off x="4624717" y="2198943"/>
              <a:ext cx="1925882" cy="587394"/>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A958F10C-20D7-4DAA-9E4A-F02D913F4D36}"/>
                </a:ext>
              </a:extLst>
            </p:cNvPr>
            <p:cNvSpPr txBox="1"/>
            <p:nvPr/>
          </p:nvSpPr>
          <p:spPr>
            <a:xfrm>
              <a:off x="4624717" y="2198943"/>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dirty="0">
                  <a:latin typeface="Arial" panose="020B0604020202020204" pitchFamily="34" charset="0"/>
                  <a:cs typeface="Arial" panose="020B0604020202020204" pitchFamily="34" charset="0"/>
                </a:rPr>
                <a:t>Operations, Infrastructure &amp; Telecommunications</a:t>
              </a:r>
            </a:p>
          </p:txBody>
        </p:sp>
      </p:grpSp>
      <p:grpSp>
        <p:nvGrpSpPr>
          <p:cNvPr id="12" name="Group 11">
            <a:extLst>
              <a:ext uri="{FF2B5EF4-FFF2-40B4-BE49-F238E27FC236}">
                <a16:creationId xmlns:a16="http://schemas.microsoft.com/office/drawing/2014/main" id="{54C87454-A5B4-A6AE-AC44-1E24226ADAF7}"/>
              </a:ext>
            </a:extLst>
          </p:cNvPr>
          <p:cNvGrpSpPr/>
          <p:nvPr/>
        </p:nvGrpSpPr>
        <p:grpSpPr>
          <a:xfrm>
            <a:off x="1524000" y="152400"/>
            <a:ext cx="1432548" cy="1187749"/>
            <a:chOff x="1835343" y="4849470"/>
            <a:chExt cx="1432548" cy="1187749"/>
          </a:xfrm>
        </p:grpSpPr>
        <p:grpSp>
          <p:nvGrpSpPr>
            <p:cNvPr id="13" name="Group 12">
              <a:extLst>
                <a:ext uri="{FF2B5EF4-FFF2-40B4-BE49-F238E27FC236}">
                  <a16:creationId xmlns:a16="http://schemas.microsoft.com/office/drawing/2014/main" id="{A2BE287A-3C1C-788D-999B-DD288B12A753}"/>
                </a:ext>
              </a:extLst>
            </p:cNvPr>
            <p:cNvGrpSpPr/>
            <p:nvPr/>
          </p:nvGrpSpPr>
          <p:grpSpPr>
            <a:xfrm>
              <a:off x="1903618" y="4849470"/>
              <a:ext cx="1238400" cy="1144800"/>
              <a:chOff x="4624717" y="2198943"/>
              <a:chExt cx="1925882" cy="587394"/>
            </a:xfrm>
          </p:grpSpPr>
          <p:sp>
            <p:nvSpPr>
              <p:cNvPr id="17" name="Rectangle 16">
                <a:extLst>
                  <a:ext uri="{FF2B5EF4-FFF2-40B4-BE49-F238E27FC236}">
                    <a16:creationId xmlns:a16="http://schemas.microsoft.com/office/drawing/2014/main" id="{2A810A44-BD0C-F549-7496-14D13F31F4BB}"/>
                  </a:ext>
                </a:extLst>
              </p:cNvPr>
              <p:cNvSpPr/>
              <p:nvPr/>
            </p:nvSpPr>
            <p:spPr>
              <a:xfrm>
                <a:off x="4624717" y="2198943"/>
                <a:ext cx="1925882" cy="587394"/>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4B95C94E-3727-50EE-2B41-6A95BF9A7765}"/>
                  </a:ext>
                </a:extLst>
              </p:cNvPr>
              <p:cNvSpPr txBox="1"/>
              <p:nvPr/>
            </p:nvSpPr>
            <p:spPr>
              <a:xfrm>
                <a:off x="4624717" y="2198943"/>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n-CA" sz="1200" kern="1200" dirty="0">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3594DDA0-6B7C-93E7-B2AA-DF5E91378BF4}"/>
                </a:ext>
              </a:extLst>
            </p:cNvPr>
            <p:cNvSpPr txBox="1"/>
            <p:nvPr/>
          </p:nvSpPr>
          <p:spPr>
            <a:xfrm>
              <a:off x="1835343" y="5723287"/>
              <a:ext cx="1432548" cy="313932"/>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Operations, Infrastructure &amp; Telecommunications</a:t>
              </a:r>
              <a:endParaRPr lang="en-CA" sz="800" kern="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407ADA6-5888-34EC-BBAF-42C7B1AF3B0F}"/>
                </a:ext>
              </a:extLst>
            </p:cNvPr>
            <p:cNvSpPr txBox="1"/>
            <p:nvPr/>
          </p:nvSpPr>
          <p:spPr>
            <a:xfrm>
              <a:off x="2608218" y="4919247"/>
              <a:ext cx="585493" cy="307777"/>
            </a:xfrm>
            <a:prstGeom prst="rect">
              <a:avLst/>
            </a:prstGeom>
            <a:noFill/>
          </p:spPr>
          <p:txBody>
            <a:bodyPr wrap="square" rtlCol="0">
              <a:spAutoFit/>
            </a:bodyPr>
            <a:lstStyle/>
            <a:p>
              <a:r>
                <a:rPr lang="en-US" sz="700" dirty="0">
                  <a:solidFill>
                    <a:schemeClr val="bg1"/>
                  </a:solidFill>
                </a:rPr>
                <a:t>Ali Jessa Sr. Mgr.</a:t>
              </a:r>
              <a:endParaRPr lang="en-CA" sz="700" dirty="0">
                <a:solidFill>
                  <a:schemeClr val="bg1"/>
                </a:solidFill>
              </a:endParaRPr>
            </a:p>
          </p:txBody>
        </p:sp>
        <p:pic>
          <p:nvPicPr>
            <p:cNvPr id="16" name="Picture 15">
              <a:extLst>
                <a:ext uri="{FF2B5EF4-FFF2-40B4-BE49-F238E27FC236}">
                  <a16:creationId xmlns:a16="http://schemas.microsoft.com/office/drawing/2014/main" id="{76716C71-C193-098B-5961-5FA3F643DBA2}"/>
                </a:ext>
              </a:extLst>
            </p:cNvPr>
            <p:cNvPicPr>
              <a:picLocks/>
            </p:cNvPicPr>
            <p:nvPr/>
          </p:nvPicPr>
          <p:blipFill rotWithShape="1">
            <a:blip r:embed="rId2" cstate="print">
              <a:extLst>
                <a:ext uri="{28A0092B-C50C-407E-A947-70E740481C1C}">
                  <a14:useLocalDpi xmlns:a14="http://schemas.microsoft.com/office/drawing/2010/main" val="0"/>
                </a:ext>
              </a:extLst>
            </a:blip>
            <a:srcRect l="16550" r="15688"/>
            <a:stretch/>
          </p:blipFill>
          <p:spPr bwMode="auto">
            <a:xfrm>
              <a:off x="1911210" y="4857198"/>
              <a:ext cx="762635" cy="874395"/>
            </a:xfrm>
            <a:prstGeom prst="rect">
              <a:avLst/>
            </a:prstGeom>
            <a:noFill/>
            <a:ln>
              <a:noFill/>
            </a:ln>
            <a:extLst>
              <a:ext uri="{53640926-AAD7-44D8-BBD7-CCE9431645EC}">
                <a14:shadowObscured xmlns:a14="http://schemas.microsoft.com/office/drawing/2010/main"/>
              </a:ext>
            </a:extLst>
          </p:spPr>
        </p:pic>
      </p:grpSp>
      <p:sp>
        <p:nvSpPr>
          <p:cNvPr id="29" name="TextBox 28">
            <a:extLst>
              <a:ext uri="{FF2B5EF4-FFF2-40B4-BE49-F238E27FC236}">
                <a16:creationId xmlns:a16="http://schemas.microsoft.com/office/drawing/2014/main" id="{1E24AFDE-F85F-66B2-F8F3-1F3A87BA9262}"/>
              </a:ext>
            </a:extLst>
          </p:cNvPr>
          <p:cNvSpPr txBox="1"/>
          <p:nvPr/>
        </p:nvSpPr>
        <p:spPr>
          <a:xfrm>
            <a:off x="8153400" y="4922409"/>
            <a:ext cx="644394" cy="415498"/>
          </a:xfrm>
          <a:prstGeom prst="rect">
            <a:avLst/>
          </a:prstGeom>
          <a:noFill/>
        </p:spPr>
        <p:txBody>
          <a:bodyPr wrap="square" rtlCol="0">
            <a:spAutoFit/>
          </a:bodyPr>
          <a:lstStyle/>
          <a:p>
            <a:r>
              <a:rPr lang="en-US" sz="700" dirty="0">
                <a:solidFill>
                  <a:schemeClr val="bg1"/>
                </a:solidFill>
              </a:rPr>
              <a:t>Dharmesh Patel</a:t>
            </a:r>
          </a:p>
          <a:p>
            <a:r>
              <a:rPr lang="en-US" sz="700" dirty="0">
                <a:solidFill>
                  <a:schemeClr val="bg1"/>
                </a:solidFill>
              </a:rPr>
              <a:t>Mgr.</a:t>
            </a:r>
            <a:endParaRPr lang="en-CA" sz="700" dirty="0">
              <a:solidFill>
                <a:schemeClr val="bg1"/>
              </a:solidFill>
            </a:endParaRPr>
          </a:p>
        </p:txBody>
      </p:sp>
    </p:spTree>
    <p:extLst>
      <p:ext uri="{BB962C8B-B14F-4D97-AF65-F5344CB8AC3E}">
        <p14:creationId xmlns:p14="http://schemas.microsoft.com/office/powerpoint/2010/main" val="2695994915"/>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876967" y="3518689"/>
            <a:ext cx="5625894" cy="1560235"/>
          </a:xfrm>
          <a:prstGeom prst="roundRect">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6" name="Rounded Rectangle 5"/>
          <p:cNvSpPr/>
          <p:nvPr/>
        </p:nvSpPr>
        <p:spPr>
          <a:xfrm>
            <a:off x="7802827" y="1365399"/>
            <a:ext cx="2674455" cy="2025000"/>
          </a:xfrm>
          <a:prstGeom prst="roundRect">
            <a:avLst/>
          </a:prstGeom>
          <a:solidFill>
            <a:schemeClr val="accent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7" name="Rounded Rectangle 6"/>
          <p:cNvSpPr/>
          <p:nvPr/>
        </p:nvSpPr>
        <p:spPr>
          <a:xfrm>
            <a:off x="1689141" y="1152524"/>
            <a:ext cx="3045329" cy="3954675"/>
          </a:xfrm>
          <a:prstGeom prst="roundRect">
            <a:avLst/>
          </a:prstGeom>
          <a:solidFill>
            <a:schemeClr val="accent4">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8" name="Rounded Rectangle 7"/>
          <p:cNvSpPr/>
          <p:nvPr/>
        </p:nvSpPr>
        <p:spPr>
          <a:xfrm>
            <a:off x="4876969" y="1365680"/>
            <a:ext cx="2584463" cy="2025000"/>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2" name="TextBox 21"/>
          <p:cNvSpPr txBox="1"/>
          <p:nvPr/>
        </p:nvSpPr>
        <p:spPr>
          <a:xfrm>
            <a:off x="8482587" y="1452761"/>
            <a:ext cx="1729846" cy="461665"/>
          </a:xfrm>
          <a:prstGeom prst="rect">
            <a:avLst/>
          </a:prstGeom>
          <a:noFill/>
        </p:spPr>
        <p:txBody>
          <a:bodyPr wrap="square" rtlCol="0">
            <a:spAutoFit/>
          </a:bodyPr>
          <a:lstStyle/>
          <a:p>
            <a:r>
              <a:rPr lang="en-CA" sz="1200" b="1" dirty="0">
                <a:solidFill>
                  <a:schemeClr val="accent5"/>
                </a:solidFill>
              </a:rPr>
              <a:t>Information Technology Portfolio</a:t>
            </a:r>
          </a:p>
        </p:txBody>
      </p:sp>
      <p:sp>
        <p:nvSpPr>
          <p:cNvPr id="23" name="TextBox 22"/>
          <p:cNvSpPr txBox="1"/>
          <p:nvPr/>
        </p:nvSpPr>
        <p:spPr>
          <a:xfrm>
            <a:off x="2598571" y="1275785"/>
            <a:ext cx="1922504" cy="276999"/>
          </a:xfrm>
          <a:prstGeom prst="rect">
            <a:avLst/>
          </a:prstGeom>
          <a:noFill/>
        </p:spPr>
        <p:txBody>
          <a:bodyPr wrap="square" rtlCol="0">
            <a:spAutoFit/>
          </a:bodyPr>
          <a:lstStyle/>
          <a:p>
            <a:r>
              <a:rPr lang="en-CA" sz="1200" b="1" dirty="0">
                <a:solidFill>
                  <a:schemeClr val="accent4">
                    <a:lumMod val="75000"/>
                  </a:schemeClr>
                </a:solidFill>
              </a:rPr>
              <a:t>Emergency Health Services</a:t>
            </a:r>
          </a:p>
        </p:txBody>
      </p:sp>
      <p:sp>
        <p:nvSpPr>
          <p:cNvPr id="24" name="TextBox 23"/>
          <p:cNvSpPr txBox="1"/>
          <p:nvPr/>
        </p:nvSpPr>
        <p:spPr>
          <a:xfrm>
            <a:off x="5738454" y="1483529"/>
            <a:ext cx="1626749" cy="461665"/>
          </a:xfrm>
          <a:prstGeom prst="rect">
            <a:avLst/>
          </a:prstGeom>
          <a:noFill/>
        </p:spPr>
        <p:txBody>
          <a:bodyPr wrap="square" rtlCol="0">
            <a:spAutoFit/>
          </a:bodyPr>
          <a:lstStyle/>
          <a:p>
            <a:r>
              <a:rPr lang="en-CA" sz="1200" b="1" dirty="0">
                <a:solidFill>
                  <a:schemeClr val="accent3">
                    <a:lumMod val="75000"/>
                  </a:schemeClr>
                </a:solidFill>
              </a:rPr>
              <a:t>HSC Enterprise</a:t>
            </a:r>
          </a:p>
          <a:p>
            <a:r>
              <a:rPr lang="en-CA" sz="1200" b="1" dirty="0">
                <a:solidFill>
                  <a:schemeClr val="accent3">
                    <a:lumMod val="75000"/>
                  </a:schemeClr>
                </a:solidFill>
              </a:rPr>
              <a:t>Services</a:t>
            </a:r>
          </a:p>
        </p:txBody>
      </p:sp>
      <p:sp>
        <p:nvSpPr>
          <p:cNvPr id="25" name="TextBox 24"/>
          <p:cNvSpPr txBox="1"/>
          <p:nvPr/>
        </p:nvSpPr>
        <p:spPr>
          <a:xfrm>
            <a:off x="7962047" y="2001880"/>
            <a:ext cx="2250386" cy="1446550"/>
          </a:xfrm>
          <a:prstGeom prst="rect">
            <a:avLst/>
          </a:prstGeom>
          <a:noFill/>
        </p:spPr>
        <p:txBody>
          <a:bodyPr wrap="square" rtlCol="0">
            <a:spAutoFit/>
          </a:bodyPr>
          <a:lstStyle/>
          <a:p>
            <a:pPr marL="214310" indent="-214310">
              <a:buFont typeface="Arial" panose="020B0604020202020204" pitchFamily="34" charset="0"/>
              <a:buChar char="•"/>
            </a:pPr>
            <a:r>
              <a:rPr lang="en-CA" sz="1100" b="1" dirty="0">
                <a:solidFill>
                  <a:schemeClr val="accent5"/>
                </a:solidFill>
              </a:rPr>
              <a:t>KDC Rationalization</a:t>
            </a:r>
          </a:p>
          <a:p>
            <a:pPr marL="214310" indent="-214310">
              <a:buFont typeface="Arial" panose="020B0604020202020204" pitchFamily="34" charset="0"/>
              <a:buChar char="•"/>
            </a:pPr>
            <a:r>
              <a:rPr lang="en-CA" sz="1100" b="1" dirty="0">
                <a:solidFill>
                  <a:schemeClr val="accent5"/>
                </a:solidFill>
              </a:rPr>
              <a:t>Software Refresh Plan/Datacentre Refresh Plan </a:t>
            </a:r>
          </a:p>
          <a:p>
            <a:pPr marL="214310" indent="-214310">
              <a:buFont typeface="Arial" panose="020B0604020202020204" pitchFamily="34" charset="0"/>
              <a:buChar char="•"/>
            </a:pPr>
            <a:r>
              <a:rPr lang="en-CA" sz="1100" b="1" dirty="0">
                <a:solidFill>
                  <a:schemeClr val="accent5"/>
                </a:solidFill>
              </a:rPr>
              <a:t>IT General Controls (ITGC)</a:t>
            </a:r>
          </a:p>
          <a:p>
            <a:pPr marL="557210" lvl="1" indent="-214310">
              <a:buFont typeface="Arial" panose="020B0604020202020204" pitchFamily="34" charset="0"/>
              <a:buChar char="•"/>
            </a:pPr>
            <a:r>
              <a:rPr lang="en-CA" sz="1100" b="1" dirty="0">
                <a:solidFill>
                  <a:schemeClr val="accent5"/>
                </a:solidFill>
              </a:rPr>
              <a:t>New Solutions in CMDB</a:t>
            </a:r>
          </a:p>
          <a:p>
            <a:pPr marL="557210" lvl="1" indent="-214310">
              <a:buFont typeface="Arial" panose="020B0604020202020204" pitchFamily="34" charset="0"/>
              <a:buChar char="•"/>
            </a:pPr>
            <a:r>
              <a:rPr lang="en-CA" sz="1100" b="1" dirty="0">
                <a:solidFill>
                  <a:schemeClr val="accent5"/>
                </a:solidFill>
              </a:rPr>
              <a:t>MSAT</a:t>
            </a:r>
          </a:p>
        </p:txBody>
      </p:sp>
      <p:sp>
        <p:nvSpPr>
          <p:cNvPr id="26" name="TextBox 25"/>
          <p:cNvSpPr txBox="1"/>
          <p:nvPr/>
        </p:nvSpPr>
        <p:spPr>
          <a:xfrm>
            <a:off x="5039776" y="2047939"/>
            <a:ext cx="2494418" cy="1361911"/>
          </a:xfrm>
          <a:prstGeom prst="rect">
            <a:avLst/>
          </a:prstGeom>
          <a:noFill/>
        </p:spPr>
        <p:txBody>
          <a:bodyPr wrap="square" rtlCol="0">
            <a:spAutoFit/>
          </a:bodyPr>
          <a:lstStyle/>
          <a:p>
            <a:pPr marL="214310" indent="-214310">
              <a:buFont typeface="Arial" panose="020B0604020202020204" pitchFamily="34" charset="0"/>
              <a:buChar char="•"/>
            </a:pPr>
            <a:r>
              <a:rPr lang="en-CA" sz="1200" b="1" dirty="0">
                <a:solidFill>
                  <a:schemeClr val="bg1">
                    <a:lumMod val="50000"/>
                  </a:schemeClr>
                </a:solidFill>
              </a:rPr>
              <a:t>COOP Plan Modernization</a:t>
            </a:r>
          </a:p>
          <a:p>
            <a:pPr marL="214310" indent="-214310">
              <a:buFont typeface="Arial" panose="020B0604020202020204" pitchFamily="34" charset="0"/>
              <a:buChar char="•"/>
            </a:pPr>
            <a:r>
              <a:rPr lang="en-CA" sz="1200" b="1" dirty="0">
                <a:solidFill>
                  <a:schemeClr val="bg1">
                    <a:lumMod val="50000"/>
                  </a:schemeClr>
                </a:solidFill>
              </a:rPr>
              <a:t>Modern Endpoint Management</a:t>
            </a:r>
          </a:p>
          <a:p>
            <a:pPr marL="214310" indent="-214310">
              <a:buFont typeface="Arial" panose="020B0604020202020204" pitchFamily="34" charset="0"/>
              <a:buChar char="•"/>
            </a:pPr>
            <a:r>
              <a:rPr lang="en-CA" sz="1200" b="1" dirty="0">
                <a:solidFill>
                  <a:schemeClr val="bg1">
                    <a:lumMod val="50000"/>
                  </a:schemeClr>
                </a:solidFill>
              </a:rPr>
              <a:t>IAMS Modernization</a:t>
            </a:r>
          </a:p>
          <a:p>
            <a:pPr marL="214310" indent="-214310">
              <a:buFont typeface="Arial" panose="020B0604020202020204" pitchFamily="34" charset="0"/>
              <a:buChar char="•"/>
            </a:pPr>
            <a:r>
              <a:rPr lang="en-CA" sz="1200" b="1" dirty="0">
                <a:solidFill>
                  <a:schemeClr val="bg1">
                    <a:lumMod val="50000"/>
                  </a:schemeClr>
                </a:solidFill>
              </a:rPr>
              <a:t>Security Operations</a:t>
            </a:r>
          </a:p>
          <a:p>
            <a:pPr marL="214310" indent="-214310">
              <a:buFont typeface="Arial" panose="020B0604020202020204" pitchFamily="34" charset="0"/>
              <a:buChar char="•"/>
            </a:pPr>
            <a:r>
              <a:rPr lang="en-CA" sz="1200" b="1" dirty="0">
                <a:solidFill>
                  <a:schemeClr val="bg1">
                    <a:lumMod val="50000"/>
                  </a:schemeClr>
                </a:solidFill>
              </a:rPr>
              <a:t>Disaster Recovery Strategy for SUS</a:t>
            </a:r>
          </a:p>
          <a:p>
            <a:pPr marL="214310" indent="-214310">
              <a:buFont typeface="Arial" panose="020B0604020202020204" pitchFamily="34" charset="0"/>
              <a:buChar char="•"/>
            </a:pPr>
            <a:endParaRPr lang="en-CA" sz="1050" b="1" dirty="0">
              <a:solidFill>
                <a:schemeClr val="bg1">
                  <a:lumMod val="50000"/>
                </a:schemeClr>
              </a:solidFill>
            </a:endParaRPr>
          </a:p>
        </p:txBody>
      </p:sp>
      <p:sp>
        <p:nvSpPr>
          <p:cNvPr id="27" name="TextBox 26"/>
          <p:cNvSpPr txBox="1"/>
          <p:nvPr/>
        </p:nvSpPr>
        <p:spPr>
          <a:xfrm>
            <a:off x="5607952" y="3673545"/>
            <a:ext cx="4774967" cy="276999"/>
          </a:xfrm>
          <a:prstGeom prst="rect">
            <a:avLst/>
          </a:prstGeom>
          <a:noFill/>
        </p:spPr>
        <p:txBody>
          <a:bodyPr wrap="square" rtlCol="0">
            <a:spAutoFit/>
          </a:bodyPr>
          <a:lstStyle/>
          <a:p>
            <a:r>
              <a:rPr lang="en-CA" sz="1200" b="1" dirty="0">
                <a:solidFill>
                  <a:schemeClr val="accent6">
                    <a:lumMod val="75000"/>
                  </a:schemeClr>
                </a:solidFill>
              </a:rPr>
              <a:t>Workplace Culture, Employee Engagement &amp; Tools</a:t>
            </a:r>
          </a:p>
        </p:txBody>
      </p:sp>
      <p:sp>
        <p:nvSpPr>
          <p:cNvPr id="28" name="TextBox 27"/>
          <p:cNvSpPr txBox="1"/>
          <p:nvPr/>
        </p:nvSpPr>
        <p:spPr>
          <a:xfrm>
            <a:off x="2365930" y="1652054"/>
            <a:ext cx="2531349" cy="3843360"/>
          </a:xfrm>
          <a:prstGeom prst="rect">
            <a:avLst/>
          </a:prstGeom>
          <a:noFill/>
        </p:spPr>
        <p:txBody>
          <a:bodyPr wrap="square" rtlCol="0">
            <a:spAutoFit/>
          </a:bodyPr>
          <a:lstStyle/>
          <a:p>
            <a:pPr marL="214310" indent="-214310">
              <a:buFont typeface="Arial" panose="020B0604020202020204" pitchFamily="34" charset="0"/>
              <a:buChar char="•"/>
            </a:pPr>
            <a:r>
              <a:rPr lang="en-CA" sz="975" b="1" dirty="0">
                <a:solidFill>
                  <a:srgbClr val="D6A300"/>
                </a:solidFill>
              </a:rPr>
              <a:t>CAD 5 Upgrade</a:t>
            </a:r>
          </a:p>
          <a:p>
            <a:pPr marL="214310" indent="-214310">
              <a:buFont typeface="Arial" panose="020B0604020202020204" pitchFamily="34" charset="0"/>
              <a:buChar char="•"/>
            </a:pPr>
            <a:r>
              <a:rPr lang="en-CA" sz="975" b="1" dirty="0">
                <a:solidFill>
                  <a:srgbClr val="D6A300"/>
                </a:solidFill>
              </a:rPr>
              <a:t>Medical Triage Algorithm </a:t>
            </a:r>
          </a:p>
          <a:p>
            <a:pPr marL="214310" indent="-214310">
              <a:buFont typeface="Arial" panose="020B0604020202020204" pitchFamily="34" charset="0"/>
              <a:buChar char="•"/>
            </a:pPr>
            <a:r>
              <a:rPr lang="en-CA" sz="975" b="1" dirty="0">
                <a:solidFill>
                  <a:srgbClr val="D6A300"/>
                </a:solidFill>
              </a:rPr>
              <a:t>911 Telephony Replacement</a:t>
            </a:r>
          </a:p>
          <a:p>
            <a:pPr marL="214310" indent="-214310">
              <a:buFont typeface="Arial" panose="020B0604020202020204" pitchFamily="34" charset="0"/>
              <a:buChar char="•"/>
            </a:pPr>
            <a:r>
              <a:rPr lang="en-CA" sz="975" b="1" dirty="0">
                <a:solidFill>
                  <a:srgbClr val="D6A300"/>
                </a:solidFill>
              </a:rPr>
              <a:t>Voice </a:t>
            </a:r>
            <a:r>
              <a:rPr lang="en-CA" sz="800" b="1" dirty="0">
                <a:solidFill>
                  <a:srgbClr val="D6A300"/>
                </a:solidFill>
              </a:rPr>
              <a:t>Recording</a:t>
            </a:r>
            <a:r>
              <a:rPr lang="en-CA" sz="975" b="1" dirty="0">
                <a:solidFill>
                  <a:srgbClr val="D6A300"/>
                </a:solidFill>
              </a:rPr>
              <a:t> Integrations</a:t>
            </a:r>
          </a:p>
          <a:p>
            <a:pPr marL="214310" indent="-214310">
              <a:buFont typeface="Arial" panose="020B0604020202020204" pitchFamily="34" charset="0"/>
              <a:buChar char="•"/>
            </a:pPr>
            <a:r>
              <a:rPr lang="en-CA" sz="975" b="1" dirty="0">
                <a:solidFill>
                  <a:srgbClr val="D6A300"/>
                </a:solidFill>
              </a:rPr>
              <a:t>Network, Infrastructure &amp; Desktop</a:t>
            </a:r>
          </a:p>
          <a:p>
            <a:pPr marL="214310" indent="-214310">
              <a:buFont typeface="Arial" panose="020B0604020202020204" pitchFamily="34" charset="0"/>
              <a:buChar char="•"/>
            </a:pPr>
            <a:r>
              <a:rPr lang="en-CA" sz="975" b="1" dirty="0">
                <a:solidFill>
                  <a:srgbClr val="D6A300"/>
                </a:solidFill>
              </a:rPr>
              <a:t>Backup Sites</a:t>
            </a:r>
          </a:p>
          <a:p>
            <a:pPr marL="214310" indent="-214310">
              <a:buFont typeface="Arial" panose="020B0604020202020204" pitchFamily="34" charset="0"/>
              <a:buChar char="•"/>
            </a:pPr>
            <a:r>
              <a:rPr lang="en-CA" sz="975" b="1" dirty="0">
                <a:solidFill>
                  <a:srgbClr val="D6A300"/>
                </a:solidFill>
              </a:rPr>
              <a:t>SD-WAN Implementation</a:t>
            </a:r>
          </a:p>
          <a:p>
            <a:pPr marL="214310" indent="-214310">
              <a:buFont typeface="Arial" panose="020B0604020202020204" pitchFamily="34" charset="0"/>
              <a:buChar char="•"/>
            </a:pPr>
            <a:r>
              <a:rPr lang="en-CA" sz="975" b="1" dirty="0">
                <a:solidFill>
                  <a:srgbClr val="D6A300"/>
                </a:solidFill>
              </a:rPr>
              <a:t>Public Safety Radio Network (PSRN)</a:t>
            </a:r>
          </a:p>
          <a:p>
            <a:pPr marL="214310" indent="-214310">
              <a:buFont typeface="Arial" panose="020B0604020202020204" pitchFamily="34" charset="0"/>
              <a:buChar char="•"/>
            </a:pPr>
            <a:r>
              <a:rPr lang="en-CA" sz="975" b="1" dirty="0">
                <a:solidFill>
                  <a:srgbClr val="D6A300"/>
                </a:solidFill>
              </a:rPr>
              <a:t>Real-Time Data (RTD)</a:t>
            </a:r>
          </a:p>
          <a:p>
            <a:pPr marL="214310" indent="-214310">
              <a:buFont typeface="Arial" panose="020B0604020202020204" pitchFamily="34" charset="0"/>
              <a:buChar char="•"/>
            </a:pPr>
            <a:r>
              <a:rPr lang="en-CA" sz="975" b="1" dirty="0">
                <a:solidFill>
                  <a:srgbClr val="D6A300"/>
                </a:solidFill>
              </a:rPr>
              <a:t>Incident Assignment/Low Acuity Dashboard</a:t>
            </a:r>
          </a:p>
          <a:p>
            <a:pPr marL="214310" indent="-214310">
              <a:buFont typeface="Arial" panose="020B0604020202020204" pitchFamily="34" charset="0"/>
              <a:buChar char="•"/>
            </a:pPr>
            <a:r>
              <a:rPr lang="en-CA" sz="975" b="1" dirty="0">
                <a:solidFill>
                  <a:srgbClr val="D6A300"/>
                </a:solidFill>
              </a:rPr>
              <a:t>Mobile CAD (mCAD)</a:t>
            </a:r>
          </a:p>
          <a:p>
            <a:pPr marL="214310" indent="-214310">
              <a:buFont typeface="Arial" panose="020B0604020202020204" pitchFamily="34" charset="0"/>
              <a:buChar char="•"/>
            </a:pPr>
            <a:r>
              <a:rPr lang="en-CA" sz="975" b="1" dirty="0">
                <a:solidFill>
                  <a:srgbClr val="D6A300"/>
                </a:solidFill>
              </a:rPr>
              <a:t>Central Integration Platform (CIP)</a:t>
            </a:r>
          </a:p>
          <a:p>
            <a:pPr marL="214310" indent="-214310">
              <a:buFont typeface="Arial" panose="020B0604020202020204" pitchFamily="34" charset="0"/>
              <a:buChar char="•"/>
            </a:pPr>
            <a:r>
              <a:rPr lang="en-CA" sz="975" b="1" dirty="0">
                <a:solidFill>
                  <a:srgbClr val="D6A300"/>
                </a:solidFill>
              </a:rPr>
              <a:t>Automatic Vehicle Locator (AVL)</a:t>
            </a:r>
          </a:p>
          <a:p>
            <a:pPr marL="214310" indent="-214310">
              <a:buFont typeface="Arial" panose="020B0604020202020204" pitchFamily="34" charset="0"/>
              <a:buChar char="•"/>
            </a:pPr>
            <a:r>
              <a:rPr lang="en-CA" sz="975" b="1" dirty="0">
                <a:solidFill>
                  <a:srgbClr val="D6A300"/>
                </a:solidFill>
              </a:rPr>
              <a:t>Unit Status View</a:t>
            </a:r>
          </a:p>
          <a:p>
            <a:pPr marL="214310" indent="-214310">
              <a:buFont typeface="Arial" panose="020B0604020202020204" pitchFamily="34" charset="0"/>
              <a:buChar char="•"/>
            </a:pPr>
            <a:r>
              <a:rPr lang="en-CA" sz="975" b="1" dirty="0">
                <a:solidFill>
                  <a:srgbClr val="D6A300"/>
                </a:solidFill>
              </a:rPr>
              <a:t>Ambulance Dispatch Decision Support</a:t>
            </a:r>
          </a:p>
          <a:p>
            <a:pPr marL="214310" indent="-214310">
              <a:buFont typeface="Arial" panose="020B0604020202020204" pitchFamily="34" charset="0"/>
              <a:buChar char="•"/>
            </a:pPr>
            <a:r>
              <a:rPr lang="en-CA" sz="975" b="1" dirty="0">
                <a:solidFill>
                  <a:srgbClr val="D6A300"/>
                </a:solidFill>
              </a:rPr>
              <a:t>Emergency Health Oversight and Compliance (EHOCM)</a:t>
            </a:r>
          </a:p>
          <a:p>
            <a:pPr marL="214310" indent="-214310">
              <a:buFont typeface="Arial" panose="020B0604020202020204" pitchFamily="34" charset="0"/>
              <a:buChar char="•"/>
            </a:pPr>
            <a:r>
              <a:rPr lang="en-CA" sz="975" b="1" dirty="0">
                <a:solidFill>
                  <a:srgbClr val="D6A300"/>
                </a:solidFill>
              </a:rPr>
              <a:t>Geographic Information System (GIS)</a:t>
            </a:r>
          </a:p>
          <a:p>
            <a:pPr marL="214310" indent="-214310">
              <a:buFont typeface="Arial" panose="020B0604020202020204" pitchFamily="34" charset="0"/>
              <a:buChar char="•"/>
            </a:pPr>
            <a:r>
              <a:rPr lang="en-CA" sz="975" b="1" dirty="0">
                <a:solidFill>
                  <a:srgbClr val="D6A300"/>
                </a:solidFill>
              </a:rPr>
              <a:t>Next Generation 911 (NG9-1-1)</a:t>
            </a:r>
          </a:p>
          <a:p>
            <a:pPr marL="214310" indent="-214310">
              <a:buFont typeface="Arial" panose="020B0604020202020204" pitchFamily="34" charset="0"/>
              <a:buChar char="•"/>
            </a:pPr>
            <a:r>
              <a:rPr lang="en-CA" sz="975" b="1" dirty="0">
                <a:solidFill>
                  <a:srgbClr val="D6A300"/>
                </a:solidFill>
              </a:rPr>
              <a:t>EHS Primary Data Sharing &amp; Services Agreement</a:t>
            </a:r>
          </a:p>
        </p:txBody>
      </p:sp>
      <p:sp>
        <p:nvSpPr>
          <p:cNvPr id="29" name="TextBox 28"/>
          <p:cNvSpPr txBox="1"/>
          <p:nvPr/>
        </p:nvSpPr>
        <p:spPr>
          <a:xfrm>
            <a:off x="5680874" y="3892984"/>
            <a:ext cx="2214701" cy="1061829"/>
          </a:xfrm>
          <a:prstGeom prst="rect">
            <a:avLst/>
          </a:prstGeom>
          <a:noFill/>
        </p:spPr>
        <p:txBody>
          <a:bodyPr wrap="square" rtlCol="0">
            <a:spAutoFit/>
          </a:bodyPr>
          <a:lstStyle/>
          <a:p>
            <a:pPr marL="214310" indent="-214310">
              <a:buFont typeface="Arial" panose="020B0604020202020204" pitchFamily="34" charset="0"/>
              <a:buChar char="•"/>
            </a:pPr>
            <a:r>
              <a:rPr lang="en-CA" sz="1050" b="1" dirty="0">
                <a:solidFill>
                  <a:schemeClr val="accent6">
                    <a:lumMod val="75000"/>
                  </a:schemeClr>
                </a:solidFill>
              </a:rPr>
              <a:t>Pre-production Lab</a:t>
            </a:r>
          </a:p>
          <a:p>
            <a:pPr marL="214310" indent="-214310">
              <a:buFont typeface="Arial" panose="020B0604020202020204" pitchFamily="34" charset="0"/>
              <a:buChar char="•"/>
            </a:pPr>
            <a:r>
              <a:rPr lang="en-CA" sz="1050" b="1" dirty="0">
                <a:solidFill>
                  <a:schemeClr val="accent6">
                    <a:lumMod val="75000"/>
                  </a:schemeClr>
                </a:solidFill>
              </a:rPr>
              <a:t>Automated Testing Tools</a:t>
            </a:r>
          </a:p>
          <a:p>
            <a:pPr marL="214310" indent="-214310">
              <a:buFont typeface="Arial" panose="020B0604020202020204" pitchFamily="34" charset="0"/>
              <a:buChar char="•"/>
            </a:pPr>
            <a:r>
              <a:rPr lang="en-CA" sz="1050" b="1" dirty="0">
                <a:solidFill>
                  <a:schemeClr val="accent6">
                    <a:lumMod val="75000"/>
                  </a:schemeClr>
                </a:solidFill>
              </a:rPr>
              <a:t>Monitoring Tools</a:t>
            </a:r>
          </a:p>
          <a:p>
            <a:pPr marL="214310" indent="-214310">
              <a:buFont typeface="Arial" panose="020B0604020202020204" pitchFamily="34" charset="0"/>
              <a:buChar char="•"/>
            </a:pPr>
            <a:r>
              <a:rPr lang="en-CA" sz="1050" b="1" dirty="0">
                <a:solidFill>
                  <a:schemeClr val="accent6">
                    <a:lumMod val="75000"/>
                  </a:schemeClr>
                </a:solidFill>
              </a:rPr>
              <a:t>Newsletters</a:t>
            </a:r>
          </a:p>
          <a:p>
            <a:pPr marL="214310" indent="-214310">
              <a:buFont typeface="Arial" panose="020B0604020202020204" pitchFamily="34" charset="0"/>
              <a:buChar char="•"/>
            </a:pPr>
            <a:r>
              <a:rPr lang="en-CA" sz="1050" b="1" dirty="0">
                <a:solidFill>
                  <a:schemeClr val="accent6">
                    <a:lumMod val="75000"/>
                  </a:schemeClr>
                </a:solidFill>
              </a:rPr>
              <a:t>Branch Knowledge Centre</a:t>
            </a:r>
          </a:p>
          <a:p>
            <a:pPr marL="214310" indent="-214310">
              <a:buFont typeface="Arial" panose="020B0604020202020204" pitchFamily="34" charset="0"/>
              <a:buChar char="•"/>
            </a:pPr>
            <a:r>
              <a:rPr lang="en-CA" sz="1050" b="1" dirty="0">
                <a:solidFill>
                  <a:schemeClr val="accent6">
                    <a:lumMod val="75000"/>
                  </a:schemeClr>
                </a:solidFill>
              </a:rPr>
              <a:t>Strategic Roadmap</a:t>
            </a:r>
          </a:p>
        </p:txBody>
      </p:sp>
      <p:pic>
        <p:nvPicPr>
          <p:cNvPr id="3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l="11117" t="8698" r="10352" b="10982"/>
          <a:stretch/>
        </p:blipFill>
        <p:spPr>
          <a:xfrm>
            <a:off x="4973216" y="3605196"/>
            <a:ext cx="548576" cy="561075"/>
          </a:xfrm>
          <a:prstGeom prst="ellipse">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8376" y="1420925"/>
            <a:ext cx="594530" cy="594530"/>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217" y="1428907"/>
            <a:ext cx="580371" cy="554495"/>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7673" y="1431269"/>
            <a:ext cx="599233" cy="597930"/>
          </a:xfrm>
          <a:prstGeom prst="rect">
            <a:avLst/>
          </a:prstGeom>
        </p:spPr>
      </p:pic>
      <p:sp>
        <p:nvSpPr>
          <p:cNvPr id="40" name="Rounded Rectangle 39"/>
          <p:cNvSpPr/>
          <p:nvPr/>
        </p:nvSpPr>
        <p:spPr>
          <a:xfrm>
            <a:off x="1663560" y="5161392"/>
            <a:ext cx="8813721" cy="60937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43" name="TextBox 42"/>
          <p:cNvSpPr txBox="1"/>
          <p:nvPr/>
        </p:nvSpPr>
        <p:spPr>
          <a:xfrm>
            <a:off x="715617" y="722937"/>
            <a:ext cx="10724322" cy="369332"/>
          </a:xfrm>
          <a:prstGeom prst="rect">
            <a:avLst/>
          </a:prstGeom>
          <a:noFill/>
        </p:spPr>
        <p:txBody>
          <a:bodyPr wrap="square" rtlCol="0">
            <a:spAutoFit/>
          </a:bodyPr>
          <a:lstStyle/>
          <a:p>
            <a:pPr algn="ctr"/>
            <a:r>
              <a:rPr lang="en-CA" sz="1800" dirty="0">
                <a:solidFill>
                  <a:schemeClr val="bg1">
                    <a:lumMod val="65000"/>
                  </a:schemeClr>
                </a:solidFill>
              </a:rPr>
              <a:t>Shaping the Future in a Digital World  </a:t>
            </a:r>
            <a:r>
              <a:rPr lang="en-CA" sz="1425" dirty="0">
                <a:solidFill>
                  <a:schemeClr val="accent6">
                    <a:lumMod val="60000"/>
                    <a:lumOff val="40000"/>
                  </a:schemeClr>
                </a:solidFill>
              </a:rPr>
              <a:t>C</a:t>
            </a:r>
            <a:r>
              <a:rPr lang="en-CA" sz="1425" dirty="0">
                <a:solidFill>
                  <a:schemeClr val="accent2">
                    <a:lumMod val="60000"/>
                    <a:lumOff val="40000"/>
                  </a:schemeClr>
                </a:solidFill>
              </a:rPr>
              <a:t>o</a:t>
            </a:r>
            <a:r>
              <a:rPr lang="en-CA" sz="1425" dirty="0">
                <a:solidFill>
                  <a:schemeClr val="bg1">
                    <a:lumMod val="65000"/>
                  </a:schemeClr>
                </a:solidFill>
              </a:rPr>
              <a:t>l</a:t>
            </a:r>
            <a:r>
              <a:rPr lang="en-CA" sz="1425" dirty="0">
                <a:solidFill>
                  <a:schemeClr val="accent1">
                    <a:lumMod val="60000"/>
                    <a:lumOff val="40000"/>
                  </a:schemeClr>
                </a:solidFill>
              </a:rPr>
              <a:t>l</a:t>
            </a:r>
            <a:r>
              <a:rPr lang="en-CA" sz="1425" dirty="0">
                <a:solidFill>
                  <a:schemeClr val="accent4">
                    <a:lumMod val="60000"/>
                    <a:lumOff val="40000"/>
                  </a:schemeClr>
                </a:solidFill>
              </a:rPr>
              <a:t>a</a:t>
            </a:r>
            <a:r>
              <a:rPr lang="en-CA" sz="1425" dirty="0">
                <a:solidFill>
                  <a:schemeClr val="accent6">
                    <a:lumMod val="60000"/>
                    <a:lumOff val="40000"/>
                  </a:schemeClr>
                </a:solidFill>
              </a:rPr>
              <a:t>b</a:t>
            </a:r>
            <a:r>
              <a:rPr lang="en-CA" sz="1425" dirty="0">
                <a:solidFill>
                  <a:schemeClr val="accent2">
                    <a:lumMod val="60000"/>
                    <a:lumOff val="40000"/>
                  </a:schemeClr>
                </a:solidFill>
              </a:rPr>
              <a:t>o</a:t>
            </a:r>
            <a:r>
              <a:rPr lang="en-CA" sz="1425" dirty="0">
                <a:solidFill>
                  <a:schemeClr val="bg1">
                    <a:lumMod val="65000"/>
                  </a:schemeClr>
                </a:solidFill>
              </a:rPr>
              <a:t>r</a:t>
            </a:r>
            <a:r>
              <a:rPr lang="en-CA" sz="1425" dirty="0">
                <a:solidFill>
                  <a:schemeClr val="accent1">
                    <a:lumMod val="60000"/>
                    <a:lumOff val="40000"/>
                  </a:schemeClr>
                </a:solidFill>
              </a:rPr>
              <a:t>a</a:t>
            </a:r>
            <a:r>
              <a:rPr lang="en-CA" sz="1425" dirty="0">
                <a:solidFill>
                  <a:schemeClr val="accent4">
                    <a:lumMod val="60000"/>
                    <a:lumOff val="40000"/>
                  </a:schemeClr>
                </a:solidFill>
              </a:rPr>
              <a:t>t</a:t>
            </a:r>
            <a:r>
              <a:rPr lang="en-CA" sz="1425" dirty="0">
                <a:solidFill>
                  <a:schemeClr val="accent6">
                    <a:lumMod val="60000"/>
                    <a:lumOff val="40000"/>
                  </a:schemeClr>
                </a:solidFill>
              </a:rPr>
              <a:t>i</a:t>
            </a:r>
            <a:r>
              <a:rPr lang="en-CA" sz="1425" dirty="0">
                <a:solidFill>
                  <a:schemeClr val="accent2">
                    <a:lumMod val="60000"/>
                    <a:lumOff val="40000"/>
                  </a:schemeClr>
                </a:solidFill>
              </a:rPr>
              <a:t>o</a:t>
            </a:r>
            <a:r>
              <a:rPr lang="en-CA" sz="1425" dirty="0">
                <a:solidFill>
                  <a:schemeClr val="bg1">
                    <a:lumMod val="65000"/>
                  </a:schemeClr>
                </a:solidFill>
              </a:rPr>
              <a:t>n </a:t>
            </a:r>
            <a:r>
              <a:rPr lang="en-CA" sz="1425" dirty="0">
                <a:solidFill>
                  <a:schemeClr val="accent1">
                    <a:lumMod val="60000"/>
                    <a:lumOff val="40000"/>
                  </a:schemeClr>
                </a:solidFill>
              </a:rPr>
              <a:t>|</a:t>
            </a:r>
            <a:r>
              <a:rPr lang="en-CA" sz="1425" dirty="0">
                <a:solidFill>
                  <a:schemeClr val="bg1">
                    <a:lumMod val="65000"/>
                  </a:schemeClr>
                </a:solidFill>
              </a:rPr>
              <a:t> </a:t>
            </a:r>
            <a:r>
              <a:rPr lang="en-CA" sz="1425" dirty="0">
                <a:solidFill>
                  <a:schemeClr val="accent4">
                    <a:lumMod val="60000"/>
                    <a:lumOff val="40000"/>
                  </a:schemeClr>
                </a:solidFill>
              </a:rPr>
              <a:t>I</a:t>
            </a:r>
            <a:r>
              <a:rPr lang="en-CA" sz="1425" dirty="0">
                <a:solidFill>
                  <a:schemeClr val="accent6">
                    <a:lumMod val="60000"/>
                    <a:lumOff val="40000"/>
                  </a:schemeClr>
                </a:solidFill>
              </a:rPr>
              <a:t>n</a:t>
            </a:r>
            <a:r>
              <a:rPr lang="en-CA" sz="1425" dirty="0">
                <a:solidFill>
                  <a:schemeClr val="accent2">
                    <a:lumMod val="60000"/>
                    <a:lumOff val="40000"/>
                  </a:schemeClr>
                </a:solidFill>
              </a:rPr>
              <a:t>t</a:t>
            </a:r>
            <a:r>
              <a:rPr lang="en-CA" sz="1425" dirty="0">
                <a:solidFill>
                  <a:schemeClr val="bg1">
                    <a:lumMod val="65000"/>
                  </a:schemeClr>
                </a:solidFill>
              </a:rPr>
              <a:t>e</a:t>
            </a:r>
            <a:r>
              <a:rPr lang="en-CA" sz="1425" dirty="0">
                <a:solidFill>
                  <a:schemeClr val="accent1">
                    <a:lumMod val="60000"/>
                    <a:lumOff val="40000"/>
                  </a:schemeClr>
                </a:solidFill>
              </a:rPr>
              <a:t>g</a:t>
            </a:r>
            <a:r>
              <a:rPr lang="en-CA" sz="1425" dirty="0">
                <a:solidFill>
                  <a:schemeClr val="accent4">
                    <a:lumMod val="60000"/>
                    <a:lumOff val="40000"/>
                  </a:schemeClr>
                </a:solidFill>
              </a:rPr>
              <a:t>r</a:t>
            </a:r>
            <a:r>
              <a:rPr lang="en-CA" sz="1425" dirty="0">
                <a:solidFill>
                  <a:schemeClr val="accent6">
                    <a:lumMod val="60000"/>
                    <a:lumOff val="40000"/>
                  </a:schemeClr>
                </a:solidFill>
              </a:rPr>
              <a:t>a</a:t>
            </a:r>
            <a:r>
              <a:rPr lang="en-CA" sz="1425" dirty="0">
                <a:solidFill>
                  <a:schemeClr val="accent2">
                    <a:lumMod val="60000"/>
                    <a:lumOff val="40000"/>
                  </a:schemeClr>
                </a:solidFill>
              </a:rPr>
              <a:t>t</a:t>
            </a:r>
            <a:r>
              <a:rPr lang="en-CA" sz="1425" dirty="0">
                <a:solidFill>
                  <a:schemeClr val="bg1">
                    <a:lumMod val="75000"/>
                  </a:schemeClr>
                </a:solidFill>
              </a:rPr>
              <a:t>i</a:t>
            </a:r>
            <a:r>
              <a:rPr lang="en-CA" sz="1425" dirty="0">
                <a:solidFill>
                  <a:schemeClr val="accent1">
                    <a:lumMod val="60000"/>
                    <a:lumOff val="40000"/>
                  </a:schemeClr>
                </a:solidFill>
              </a:rPr>
              <a:t>o</a:t>
            </a:r>
            <a:r>
              <a:rPr lang="en-CA" sz="1425" dirty="0">
                <a:solidFill>
                  <a:schemeClr val="accent4">
                    <a:lumMod val="60000"/>
                    <a:lumOff val="40000"/>
                  </a:schemeClr>
                </a:solidFill>
              </a:rPr>
              <a:t>n</a:t>
            </a:r>
            <a:r>
              <a:rPr lang="en-CA" sz="1425" dirty="0">
                <a:solidFill>
                  <a:schemeClr val="bg1">
                    <a:lumMod val="65000"/>
                  </a:schemeClr>
                </a:solidFill>
              </a:rPr>
              <a:t> </a:t>
            </a:r>
            <a:r>
              <a:rPr lang="en-CA" sz="1425" dirty="0">
                <a:solidFill>
                  <a:schemeClr val="accent6">
                    <a:lumMod val="60000"/>
                    <a:lumOff val="40000"/>
                  </a:schemeClr>
                </a:solidFill>
              </a:rPr>
              <a:t>|</a:t>
            </a:r>
            <a:r>
              <a:rPr lang="en-CA" sz="1425" dirty="0">
                <a:solidFill>
                  <a:schemeClr val="bg1">
                    <a:lumMod val="65000"/>
                  </a:schemeClr>
                </a:solidFill>
              </a:rPr>
              <a:t> </a:t>
            </a:r>
            <a:r>
              <a:rPr lang="en-CA" sz="1425" dirty="0">
                <a:solidFill>
                  <a:schemeClr val="accent2">
                    <a:lumMod val="60000"/>
                    <a:lumOff val="40000"/>
                  </a:schemeClr>
                </a:solidFill>
              </a:rPr>
              <a:t>I</a:t>
            </a:r>
            <a:r>
              <a:rPr lang="en-CA" sz="1425" dirty="0">
                <a:solidFill>
                  <a:schemeClr val="bg1">
                    <a:lumMod val="65000"/>
                  </a:schemeClr>
                </a:solidFill>
              </a:rPr>
              <a:t>n</a:t>
            </a:r>
            <a:r>
              <a:rPr lang="en-CA" sz="1425" dirty="0">
                <a:solidFill>
                  <a:schemeClr val="accent1">
                    <a:lumMod val="60000"/>
                    <a:lumOff val="40000"/>
                  </a:schemeClr>
                </a:solidFill>
              </a:rPr>
              <a:t>n</a:t>
            </a:r>
            <a:r>
              <a:rPr lang="en-CA" sz="1425" dirty="0">
                <a:solidFill>
                  <a:schemeClr val="bg1">
                    <a:lumMod val="65000"/>
                  </a:schemeClr>
                </a:solidFill>
              </a:rPr>
              <a:t>o</a:t>
            </a:r>
            <a:r>
              <a:rPr lang="en-CA" sz="1425" dirty="0">
                <a:solidFill>
                  <a:schemeClr val="accent6">
                    <a:lumMod val="60000"/>
                    <a:lumOff val="40000"/>
                  </a:schemeClr>
                </a:solidFill>
              </a:rPr>
              <a:t>v</a:t>
            </a:r>
            <a:r>
              <a:rPr lang="en-CA" sz="1425" dirty="0">
                <a:solidFill>
                  <a:schemeClr val="accent2">
                    <a:lumMod val="60000"/>
                    <a:lumOff val="40000"/>
                  </a:schemeClr>
                </a:solidFill>
              </a:rPr>
              <a:t>a</a:t>
            </a:r>
            <a:r>
              <a:rPr lang="en-CA" sz="1425" dirty="0">
                <a:solidFill>
                  <a:schemeClr val="bg1">
                    <a:lumMod val="75000"/>
                  </a:schemeClr>
                </a:solidFill>
              </a:rPr>
              <a:t>t</a:t>
            </a:r>
            <a:r>
              <a:rPr lang="en-CA" sz="1425" dirty="0">
                <a:solidFill>
                  <a:schemeClr val="accent1">
                    <a:lumMod val="60000"/>
                    <a:lumOff val="40000"/>
                  </a:schemeClr>
                </a:solidFill>
              </a:rPr>
              <a:t>i</a:t>
            </a:r>
            <a:r>
              <a:rPr lang="en-CA" sz="1425" dirty="0">
                <a:solidFill>
                  <a:schemeClr val="accent4">
                    <a:lumMod val="60000"/>
                    <a:lumOff val="40000"/>
                  </a:schemeClr>
                </a:solidFill>
              </a:rPr>
              <a:t>o</a:t>
            </a:r>
            <a:r>
              <a:rPr lang="en-CA" sz="1425" dirty="0">
                <a:solidFill>
                  <a:schemeClr val="accent6">
                    <a:lumMod val="60000"/>
                    <a:lumOff val="40000"/>
                  </a:schemeClr>
                </a:solidFill>
              </a:rPr>
              <a:t>n</a:t>
            </a:r>
            <a:r>
              <a:rPr lang="en-CA" sz="1425" dirty="0">
                <a:solidFill>
                  <a:schemeClr val="bg1">
                    <a:lumMod val="65000"/>
                  </a:schemeClr>
                </a:solidFill>
              </a:rPr>
              <a:t> </a:t>
            </a:r>
            <a:r>
              <a:rPr lang="en-CA" sz="1425" dirty="0">
                <a:solidFill>
                  <a:schemeClr val="accent2">
                    <a:lumMod val="60000"/>
                    <a:lumOff val="40000"/>
                  </a:schemeClr>
                </a:solidFill>
              </a:rPr>
              <a:t>|</a:t>
            </a:r>
            <a:r>
              <a:rPr lang="en-CA" sz="1425" dirty="0">
                <a:solidFill>
                  <a:schemeClr val="bg1">
                    <a:lumMod val="65000"/>
                  </a:schemeClr>
                </a:solidFill>
              </a:rPr>
              <a:t> M</a:t>
            </a:r>
            <a:r>
              <a:rPr lang="en-CA" sz="1425" dirty="0">
                <a:solidFill>
                  <a:schemeClr val="accent1">
                    <a:lumMod val="60000"/>
                    <a:lumOff val="40000"/>
                  </a:schemeClr>
                </a:solidFill>
              </a:rPr>
              <a:t>o</a:t>
            </a:r>
            <a:r>
              <a:rPr lang="en-CA" sz="1425" dirty="0">
                <a:solidFill>
                  <a:schemeClr val="accent4">
                    <a:lumMod val="60000"/>
                    <a:lumOff val="40000"/>
                  </a:schemeClr>
                </a:solidFill>
              </a:rPr>
              <a:t>d</a:t>
            </a:r>
            <a:r>
              <a:rPr lang="en-CA" sz="1425" dirty="0">
                <a:solidFill>
                  <a:schemeClr val="accent6">
                    <a:lumMod val="60000"/>
                    <a:lumOff val="40000"/>
                  </a:schemeClr>
                </a:solidFill>
              </a:rPr>
              <a:t>e</a:t>
            </a:r>
            <a:r>
              <a:rPr lang="en-CA" sz="1425" dirty="0">
                <a:solidFill>
                  <a:schemeClr val="accent2">
                    <a:lumMod val="60000"/>
                    <a:lumOff val="40000"/>
                  </a:schemeClr>
                </a:solidFill>
              </a:rPr>
              <a:t>r</a:t>
            </a:r>
            <a:r>
              <a:rPr lang="en-CA" sz="1425" dirty="0">
                <a:solidFill>
                  <a:schemeClr val="bg1">
                    <a:lumMod val="65000"/>
                  </a:schemeClr>
                </a:solidFill>
              </a:rPr>
              <a:t>n</a:t>
            </a:r>
            <a:r>
              <a:rPr lang="en-CA" sz="1425" dirty="0">
                <a:solidFill>
                  <a:schemeClr val="accent1">
                    <a:lumMod val="60000"/>
                    <a:lumOff val="40000"/>
                  </a:schemeClr>
                </a:solidFill>
              </a:rPr>
              <a:t>i</a:t>
            </a:r>
            <a:r>
              <a:rPr lang="en-CA" sz="1425" dirty="0">
                <a:solidFill>
                  <a:schemeClr val="accent4">
                    <a:lumMod val="60000"/>
                    <a:lumOff val="40000"/>
                  </a:schemeClr>
                </a:solidFill>
              </a:rPr>
              <a:t>z</a:t>
            </a:r>
            <a:r>
              <a:rPr lang="en-CA" sz="1425" dirty="0">
                <a:solidFill>
                  <a:schemeClr val="accent6">
                    <a:lumMod val="60000"/>
                    <a:lumOff val="40000"/>
                  </a:schemeClr>
                </a:solidFill>
              </a:rPr>
              <a:t>a</a:t>
            </a:r>
            <a:r>
              <a:rPr lang="en-CA" sz="1425" dirty="0">
                <a:solidFill>
                  <a:schemeClr val="accent2">
                    <a:lumMod val="60000"/>
                    <a:lumOff val="40000"/>
                  </a:schemeClr>
                </a:solidFill>
              </a:rPr>
              <a:t>t</a:t>
            </a:r>
            <a:r>
              <a:rPr lang="en-CA" sz="1425" dirty="0">
                <a:solidFill>
                  <a:schemeClr val="bg1">
                    <a:lumMod val="65000"/>
                  </a:schemeClr>
                </a:solidFill>
              </a:rPr>
              <a:t>i</a:t>
            </a:r>
            <a:r>
              <a:rPr lang="en-CA" sz="1425" dirty="0">
                <a:solidFill>
                  <a:schemeClr val="accent1">
                    <a:lumMod val="60000"/>
                    <a:lumOff val="40000"/>
                  </a:schemeClr>
                </a:solidFill>
              </a:rPr>
              <a:t>o</a:t>
            </a:r>
            <a:r>
              <a:rPr lang="en-CA" sz="1425" dirty="0">
                <a:solidFill>
                  <a:schemeClr val="accent4">
                    <a:lumMod val="60000"/>
                    <a:lumOff val="40000"/>
                  </a:schemeClr>
                </a:solidFill>
              </a:rPr>
              <a:t>n</a:t>
            </a:r>
          </a:p>
        </p:txBody>
      </p:sp>
      <p:sp>
        <p:nvSpPr>
          <p:cNvPr id="44" name="TextBox 43"/>
          <p:cNvSpPr txBox="1"/>
          <p:nvPr/>
        </p:nvSpPr>
        <p:spPr>
          <a:xfrm>
            <a:off x="1817619" y="5099594"/>
            <a:ext cx="922341" cy="646331"/>
          </a:xfrm>
          <a:prstGeom prst="rect">
            <a:avLst/>
          </a:prstGeom>
          <a:noFill/>
        </p:spPr>
        <p:txBody>
          <a:bodyPr wrap="square" rtlCol="0">
            <a:spAutoFit/>
          </a:bodyPr>
          <a:lstStyle/>
          <a:p>
            <a:pPr algn="ctr"/>
            <a:r>
              <a:rPr lang="en-CA" sz="1200" dirty="0">
                <a:solidFill>
                  <a:schemeClr val="bg1">
                    <a:lumMod val="65000"/>
                  </a:schemeClr>
                </a:solidFill>
              </a:rPr>
              <a:t>Patients &amp; Providers Focused</a:t>
            </a:r>
          </a:p>
        </p:txBody>
      </p:sp>
      <p:sp>
        <p:nvSpPr>
          <p:cNvPr id="45" name="TextBox 44"/>
          <p:cNvSpPr txBox="1"/>
          <p:nvPr/>
        </p:nvSpPr>
        <p:spPr>
          <a:xfrm>
            <a:off x="4627554" y="5213845"/>
            <a:ext cx="1453443" cy="461665"/>
          </a:xfrm>
          <a:prstGeom prst="rect">
            <a:avLst/>
          </a:prstGeom>
          <a:noFill/>
        </p:spPr>
        <p:txBody>
          <a:bodyPr wrap="square" rtlCol="0">
            <a:spAutoFit/>
          </a:bodyPr>
          <a:lstStyle/>
          <a:p>
            <a:pPr algn="ctr"/>
            <a:r>
              <a:rPr lang="en-CA" sz="1200" dirty="0">
                <a:solidFill>
                  <a:schemeClr val="bg1">
                    <a:lumMod val="65000"/>
                  </a:schemeClr>
                </a:solidFill>
              </a:rPr>
              <a:t>Digital </a:t>
            </a:r>
          </a:p>
          <a:p>
            <a:pPr algn="ctr"/>
            <a:r>
              <a:rPr lang="en-CA" sz="1200" dirty="0">
                <a:solidFill>
                  <a:schemeClr val="bg1">
                    <a:lumMod val="65000"/>
                  </a:schemeClr>
                </a:solidFill>
              </a:rPr>
              <a:t>Government</a:t>
            </a:r>
          </a:p>
        </p:txBody>
      </p:sp>
      <p:sp>
        <p:nvSpPr>
          <p:cNvPr id="46" name="TextBox 45"/>
          <p:cNvSpPr txBox="1"/>
          <p:nvPr/>
        </p:nvSpPr>
        <p:spPr>
          <a:xfrm>
            <a:off x="2948427" y="5213845"/>
            <a:ext cx="1058882" cy="461665"/>
          </a:xfrm>
          <a:prstGeom prst="rect">
            <a:avLst/>
          </a:prstGeom>
          <a:noFill/>
        </p:spPr>
        <p:txBody>
          <a:bodyPr wrap="square" rtlCol="0">
            <a:spAutoFit/>
          </a:bodyPr>
          <a:lstStyle/>
          <a:p>
            <a:pPr algn="ctr"/>
            <a:r>
              <a:rPr lang="en-CA" sz="1200" dirty="0">
                <a:solidFill>
                  <a:schemeClr val="bg1">
                    <a:lumMod val="65000"/>
                  </a:schemeClr>
                </a:solidFill>
              </a:rPr>
              <a:t>Workplace </a:t>
            </a:r>
          </a:p>
          <a:p>
            <a:pPr algn="ctr"/>
            <a:r>
              <a:rPr lang="en-CA" sz="1200" dirty="0">
                <a:solidFill>
                  <a:schemeClr val="bg1">
                    <a:lumMod val="65000"/>
                  </a:schemeClr>
                </a:solidFill>
              </a:rPr>
              <a:t>Culture</a:t>
            </a:r>
          </a:p>
        </p:txBody>
      </p:sp>
      <p:sp>
        <p:nvSpPr>
          <p:cNvPr id="47" name="TextBox 46"/>
          <p:cNvSpPr txBox="1"/>
          <p:nvPr/>
        </p:nvSpPr>
        <p:spPr>
          <a:xfrm>
            <a:off x="5921513" y="5208112"/>
            <a:ext cx="1631510" cy="461665"/>
          </a:xfrm>
          <a:prstGeom prst="rect">
            <a:avLst/>
          </a:prstGeom>
          <a:noFill/>
        </p:spPr>
        <p:txBody>
          <a:bodyPr wrap="square" rtlCol="0">
            <a:spAutoFit/>
          </a:bodyPr>
          <a:lstStyle/>
          <a:p>
            <a:pPr algn="ctr"/>
            <a:r>
              <a:rPr lang="en-CA" sz="1200" dirty="0">
                <a:solidFill>
                  <a:schemeClr val="bg1">
                    <a:lumMod val="65000"/>
                  </a:schemeClr>
                </a:solidFill>
              </a:rPr>
              <a:t>Open </a:t>
            </a:r>
          </a:p>
          <a:p>
            <a:pPr algn="ctr"/>
            <a:r>
              <a:rPr lang="en-CA" sz="1200" dirty="0">
                <a:solidFill>
                  <a:schemeClr val="bg1">
                    <a:lumMod val="65000"/>
                  </a:schemeClr>
                </a:solidFill>
              </a:rPr>
              <a:t>Communication</a:t>
            </a:r>
          </a:p>
        </p:txBody>
      </p:sp>
      <p:sp>
        <p:nvSpPr>
          <p:cNvPr id="48" name="TextBox 47"/>
          <p:cNvSpPr txBox="1"/>
          <p:nvPr/>
        </p:nvSpPr>
        <p:spPr>
          <a:xfrm>
            <a:off x="7334378" y="5125512"/>
            <a:ext cx="1136413" cy="646331"/>
          </a:xfrm>
          <a:prstGeom prst="rect">
            <a:avLst/>
          </a:prstGeom>
          <a:noFill/>
        </p:spPr>
        <p:txBody>
          <a:bodyPr wrap="square" rtlCol="0">
            <a:spAutoFit/>
          </a:bodyPr>
          <a:lstStyle/>
          <a:p>
            <a:pPr algn="ctr"/>
            <a:r>
              <a:rPr lang="en-CA" sz="1200">
                <a:solidFill>
                  <a:schemeClr val="bg1">
                    <a:lumMod val="65000"/>
                  </a:schemeClr>
                </a:solidFill>
              </a:rPr>
              <a:t>Human Centered Design</a:t>
            </a:r>
          </a:p>
        </p:txBody>
      </p:sp>
      <p:sp>
        <p:nvSpPr>
          <p:cNvPr id="49" name="TextBox 48"/>
          <p:cNvSpPr txBox="1"/>
          <p:nvPr/>
        </p:nvSpPr>
        <p:spPr>
          <a:xfrm>
            <a:off x="9558775" y="5191985"/>
            <a:ext cx="918506" cy="461665"/>
          </a:xfrm>
          <a:prstGeom prst="rect">
            <a:avLst/>
          </a:prstGeom>
          <a:noFill/>
        </p:spPr>
        <p:txBody>
          <a:bodyPr wrap="square" rtlCol="0">
            <a:spAutoFit/>
          </a:bodyPr>
          <a:lstStyle/>
          <a:p>
            <a:pPr algn="ctr"/>
            <a:r>
              <a:rPr lang="en-CA" sz="1200" dirty="0">
                <a:solidFill>
                  <a:schemeClr val="bg1">
                    <a:lumMod val="65000"/>
                  </a:schemeClr>
                </a:solidFill>
              </a:rPr>
              <a:t>Agile &amp;</a:t>
            </a:r>
            <a:br>
              <a:rPr lang="en-CA" sz="1200" dirty="0">
                <a:solidFill>
                  <a:schemeClr val="bg1">
                    <a:lumMod val="65000"/>
                  </a:schemeClr>
                </a:solidFill>
              </a:rPr>
            </a:br>
            <a:r>
              <a:rPr lang="en-CA" sz="1200" dirty="0">
                <a:solidFill>
                  <a:schemeClr val="bg1">
                    <a:lumMod val="65000"/>
                  </a:schemeClr>
                </a:solidFill>
              </a:rPr>
              <a:t>DevOps</a:t>
            </a:r>
          </a:p>
        </p:txBody>
      </p:sp>
      <p:sp>
        <p:nvSpPr>
          <p:cNvPr id="50" name="TextBox 49"/>
          <p:cNvSpPr txBox="1"/>
          <p:nvPr/>
        </p:nvSpPr>
        <p:spPr>
          <a:xfrm>
            <a:off x="8105694" y="5313722"/>
            <a:ext cx="1631510" cy="276999"/>
          </a:xfrm>
          <a:prstGeom prst="rect">
            <a:avLst/>
          </a:prstGeom>
          <a:noFill/>
        </p:spPr>
        <p:txBody>
          <a:bodyPr wrap="square" rtlCol="0">
            <a:spAutoFit/>
          </a:bodyPr>
          <a:lstStyle/>
          <a:p>
            <a:pPr algn="ctr"/>
            <a:r>
              <a:rPr lang="en-CA" sz="1200" dirty="0">
                <a:solidFill>
                  <a:schemeClr val="bg1">
                    <a:lumMod val="65000"/>
                  </a:schemeClr>
                </a:solidFill>
              </a:rPr>
              <a:t>Innovation</a:t>
            </a:r>
          </a:p>
        </p:txBody>
      </p:sp>
      <p:pic>
        <p:nvPicPr>
          <p:cNvPr id="52" name="Picture 51"/>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261278" y="5179911"/>
            <a:ext cx="270825" cy="472515"/>
          </a:xfrm>
          <a:prstGeom prst="rect">
            <a:avLst/>
          </a:prstGeom>
        </p:spPr>
      </p:pic>
      <p:pic>
        <p:nvPicPr>
          <p:cNvPr id="53" name="Picture 52"/>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5767268" y="5161392"/>
            <a:ext cx="480775" cy="480775"/>
          </a:xfrm>
          <a:prstGeom prst="rect">
            <a:avLst/>
          </a:prstGeom>
        </p:spPr>
      </p:pic>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01213" y="5235147"/>
            <a:ext cx="392400" cy="342696"/>
          </a:xfrm>
          <a:prstGeom prst="rect">
            <a:avLst/>
          </a:prstGeom>
        </p:spPr>
      </p:pic>
      <p:pic>
        <p:nvPicPr>
          <p:cNvPr id="55" name="Picture 54"/>
          <p:cNvPicPr>
            <a:picLocks noChangeAspect="1"/>
          </p:cNvPicPr>
          <p:nvPr/>
        </p:nvPicPr>
        <p:blipFill>
          <a:blip r:embed="rId9" cstate="print">
            <a:duotone>
              <a:schemeClr val="accent3">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4484465" y="5235148"/>
            <a:ext cx="461983" cy="352141"/>
          </a:xfrm>
          <a:prstGeom prst="rect">
            <a:avLst/>
          </a:prstGeom>
        </p:spPr>
      </p:pic>
      <p:pic>
        <p:nvPicPr>
          <p:cNvPr id="57" name="Picture 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47976" y="5180760"/>
            <a:ext cx="647219" cy="482302"/>
          </a:xfrm>
          <a:prstGeom prst="rect">
            <a:avLst/>
          </a:prstGeom>
        </p:spPr>
      </p:pic>
      <p:pic>
        <p:nvPicPr>
          <p:cNvPr id="60" name="Picture 59"/>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50776" y="5182973"/>
            <a:ext cx="491708" cy="491708"/>
          </a:xfrm>
          <a:prstGeom prst="rect">
            <a:avLst/>
          </a:prstGeom>
        </p:spPr>
      </p:pic>
      <p:pic>
        <p:nvPicPr>
          <p:cNvPr id="61" name="Picture 60"/>
          <p:cNvPicPr>
            <a:picLocks noChangeAspect="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13045" y="5145823"/>
            <a:ext cx="547804" cy="547804"/>
          </a:xfrm>
          <a:prstGeom prst="rect">
            <a:avLst/>
          </a:prstGeom>
        </p:spPr>
      </p:pic>
      <p:sp>
        <p:nvSpPr>
          <p:cNvPr id="59" name="TextBox 58">
            <a:extLst>
              <a:ext uri="{FF2B5EF4-FFF2-40B4-BE49-F238E27FC236}">
                <a16:creationId xmlns:a16="http://schemas.microsoft.com/office/drawing/2014/main" id="{E229F329-BB66-469C-B1DF-CB425D04F58F}"/>
              </a:ext>
            </a:extLst>
          </p:cNvPr>
          <p:cNvSpPr txBox="1"/>
          <p:nvPr/>
        </p:nvSpPr>
        <p:spPr>
          <a:xfrm>
            <a:off x="7842977" y="3903242"/>
            <a:ext cx="2214701" cy="900246"/>
          </a:xfrm>
          <a:prstGeom prst="rect">
            <a:avLst/>
          </a:prstGeom>
          <a:noFill/>
        </p:spPr>
        <p:txBody>
          <a:bodyPr wrap="square" rtlCol="0">
            <a:spAutoFit/>
          </a:bodyPr>
          <a:lstStyle/>
          <a:p>
            <a:pPr marL="214310" indent="-214310">
              <a:buFont typeface="Arial" panose="020B0604020202020204" pitchFamily="34" charset="0"/>
              <a:buChar char="•"/>
            </a:pPr>
            <a:r>
              <a:rPr lang="en-CA" sz="1050" b="1" dirty="0">
                <a:solidFill>
                  <a:schemeClr val="accent6">
                    <a:lumMod val="75000"/>
                  </a:schemeClr>
                </a:solidFill>
              </a:rPr>
              <a:t>Security Monitoring</a:t>
            </a:r>
          </a:p>
          <a:p>
            <a:pPr marL="214310" indent="-214310">
              <a:buFont typeface="Arial" panose="020B0604020202020204" pitchFamily="34" charset="0"/>
              <a:buChar char="•"/>
            </a:pPr>
            <a:r>
              <a:rPr lang="en-CA" sz="1050" b="1" dirty="0">
                <a:solidFill>
                  <a:schemeClr val="accent6">
                    <a:lumMod val="75000"/>
                  </a:schemeClr>
                </a:solidFill>
              </a:rPr>
              <a:t>Increased Team Meeting Space</a:t>
            </a:r>
          </a:p>
          <a:p>
            <a:pPr marL="214310" indent="-214310">
              <a:buFont typeface="Arial" panose="020B0604020202020204" pitchFamily="34" charset="0"/>
              <a:buChar char="•"/>
            </a:pPr>
            <a:r>
              <a:rPr lang="en-CA" sz="1050" b="1" dirty="0">
                <a:solidFill>
                  <a:schemeClr val="accent6">
                    <a:lumMod val="75000"/>
                  </a:schemeClr>
                </a:solidFill>
              </a:rPr>
              <a:t>Staff Development &amp; Education</a:t>
            </a:r>
          </a:p>
          <a:p>
            <a:pPr marL="214310" indent="-214310">
              <a:buFont typeface="Arial" panose="020B0604020202020204" pitchFamily="34" charset="0"/>
              <a:buChar char="•"/>
            </a:pPr>
            <a:r>
              <a:rPr lang="en-CA" sz="1050" b="1" dirty="0">
                <a:solidFill>
                  <a:schemeClr val="accent6">
                    <a:lumMod val="75000"/>
                  </a:schemeClr>
                </a:solidFill>
              </a:rPr>
              <a:t>Education Seminars</a:t>
            </a:r>
          </a:p>
          <a:p>
            <a:pPr marL="214310" indent="-214310">
              <a:buFont typeface="Arial" panose="020B0604020202020204" pitchFamily="34" charset="0"/>
              <a:buChar char="•"/>
            </a:pPr>
            <a:r>
              <a:rPr lang="en-CA" sz="1050" b="1" dirty="0">
                <a:solidFill>
                  <a:schemeClr val="accent6">
                    <a:lumMod val="75000"/>
                  </a:schemeClr>
                </a:solidFill>
              </a:rPr>
              <a:t>Virtual Branch Meetings</a:t>
            </a:r>
          </a:p>
        </p:txBody>
      </p:sp>
      <p:sp>
        <p:nvSpPr>
          <p:cNvPr id="2" name="Title 1">
            <a:extLst>
              <a:ext uri="{FF2B5EF4-FFF2-40B4-BE49-F238E27FC236}">
                <a16:creationId xmlns:a16="http://schemas.microsoft.com/office/drawing/2014/main" id="{7D178D42-BBE2-795D-9741-725BECE2AD31}"/>
              </a:ext>
            </a:extLst>
          </p:cNvPr>
          <p:cNvSpPr>
            <a:spLocks noGrp="1"/>
          </p:cNvSpPr>
          <p:nvPr>
            <p:ph type="title" idx="4294967295"/>
          </p:nvPr>
        </p:nvSpPr>
        <p:spPr>
          <a:xfrm>
            <a:off x="1036889" y="61183"/>
            <a:ext cx="8229600" cy="724852"/>
          </a:xfrm>
        </p:spPr>
        <p:txBody>
          <a:bodyPr>
            <a:noAutofit/>
          </a:bodyPr>
          <a:lstStyle/>
          <a:p>
            <a:r>
              <a:rPr lang="en-CA" b="1" dirty="0">
                <a:latin typeface="+mj-lt"/>
                <a:cs typeface="Arial" panose="020B0604020202020204" pitchFamily="34" charset="0"/>
              </a:rPr>
              <a:t>Summary Placemat</a:t>
            </a:r>
            <a:endParaRPr lang="en-CA" dirty="0">
              <a:highlight>
                <a:srgbClr val="FFFF00"/>
              </a:highlight>
              <a:latin typeface="+mj-lt"/>
            </a:endParaRPr>
          </a:p>
        </p:txBody>
      </p:sp>
    </p:spTree>
    <p:extLst>
      <p:ext uri="{BB962C8B-B14F-4D97-AF65-F5344CB8AC3E}">
        <p14:creationId xmlns:p14="http://schemas.microsoft.com/office/powerpoint/2010/main" val="3547531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20</a:t>
            </a:fld>
            <a:endParaRPr lang="en-CA" dirty="0"/>
          </a:p>
        </p:txBody>
      </p:sp>
      <p:grpSp>
        <p:nvGrpSpPr>
          <p:cNvPr id="19" name="Group 18">
            <a:extLst>
              <a:ext uri="{FF2B5EF4-FFF2-40B4-BE49-F238E27FC236}">
                <a16:creationId xmlns:a16="http://schemas.microsoft.com/office/drawing/2014/main" id="{F2CF2158-9E9E-4AAC-B69B-569BB908D05D}"/>
              </a:ext>
            </a:extLst>
          </p:cNvPr>
          <p:cNvGrpSpPr/>
          <p:nvPr/>
        </p:nvGrpSpPr>
        <p:grpSpPr>
          <a:xfrm>
            <a:off x="7916097" y="143691"/>
            <a:ext cx="2133595" cy="892354"/>
            <a:chOff x="4624717" y="2198943"/>
            <a:chExt cx="1925882" cy="587394"/>
          </a:xfrm>
        </p:grpSpPr>
        <p:sp>
          <p:nvSpPr>
            <p:cNvPr id="20" name="Rectangle 19">
              <a:extLst>
                <a:ext uri="{FF2B5EF4-FFF2-40B4-BE49-F238E27FC236}">
                  <a16:creationId xmlns:a16="http://schemas.microsoft.com/office/drawing/2014/main" id="{4182CD1B-D000-4A16-ABD1-BD400FFCE49E}"/>
                </a:ext>
              </a:extLst>
            </p:cNvPr>
            <p:cNvSpPr/>
            <p:nvPr/>
          </p:nvSpPr>
          <p:spPr>
            <a:xfrm>
              <a:off x="4624717" y="2198943"/>
              <a:ext cx="1925882" cy="587394"/>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A958F10C-20D7-4DAA-9E4A-F02D913F4D36}"/>
                </a:ext>
              </a:extLst>
            </p:cNvPr>
            <p:cNvSpPr txBox="1"/>
            <p:nvPr/>
          </p:nvSpPr>
          <p:spPr>
            <a:xfrm>
              <a:off x="4624717" y="2198943"/>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dirty="0">
                  <a:latin typeface="Arial" panose="020B0604020202020204" pitchFamily="34" charset="0"/>
                  <a:cs typeface="Arial" panose="020B0604020202020204" pitchFamily="34" charset="0"/>
                </a:rPr>
                <a:t>Operations, Infrastructure &amp; Telecommunications</a:t>
              </a:r>
            </a:p>
          </p:txBody>
        </p:sp>
      </p:grpSp>
      <p:sp>
        <p:nvSpPr>
          <p:cNvPr id="13" name="TextBox 12">
            <a:extLst>
              <a:ext uri="{FF2B5EF4-FFF2-40B4-BE49-F238E27FC236}">
                <a16:creationId xmlns:a16="http://schemas.microsoft.com/office/drawing/2014/main" id="{E1B67822-13B0-4AA8-9577-04BD4ED48880}"/>
              </a:ext>
            </a:extLst>
          </p:cNvPr>
          <p:cNvSpPr txBox="1"/>
          <p:nvPr/>
        </p:nvSpPr>
        <p:spPr>
          <a:xfrm>
            <a:off x="3170830" y="980629"/>
            <a:ext cx="8180659" cy="4701287"/>
          </a:xfrm>
          <a:prstGeom prst="rect">
            <a:avLst/>
          </a:prstGeom>
          <a:noFill/>
        </p:spPr>
        <p:txBody>
          <a:bodyPr wrap="square" rtlCol="0">
            <a:spAutoFit/>
          </a:bodyPr>
          <a:lstStyle/>
          <a:p>
            <a:pPr lvl="0">
              <a:buClr>
                <a:schemeClr val="accent2"/>
              </a:buClr>
            </a:pPr>
            <a:endParaRPr lang="en-CA" sz="1600" dirty="0">
              <a:solidFill>
                <a:prstClr val="black"/>
              </a:solidFill>
              <a:latin typeface="Arial" panose="020B0604020202020204" pitchFamily="34" charset="0"/>
              <a:cs typeface="Arial" panose="020B0604020202020204" pitchFamily="34" charset="0"/>
            </a:endParaRPr>
          </a:p>
          <a:p>
            <a:r>
              <a:rPr lang="en-CA" sz="1350" b="1" i="1" dirty="0">
                <a:solidFill>
                  <a:prstClr val="black"/>
                </a:solidFill>
                <a:latin typeface="Arial" panose="020B0604020202020204" pitchFamily="34" charset="0"/>
                <a:cs typeface="Arial" panose="020B0604020202020204" pitchFamily="34" charset="0"/>
              </a:rPr>
              <a:t>The Infrastructure Team </a:t>
            </a:r>
            <a:r>
              <a:rPr lang="en-CA" sz="1350" dirty="0">
                <a:solidFill>
                  <a:prstClr val="black"/>
                </a:solidFill>
                <a:latin typeface="Arial" panose="020B0604020202020204" pitchFamily="34" charset="0"/>
                <a:cs typeface="Arial" panose="020B0604020202020204" pitchFamily="34" charset="0"/>
              </a:rPr>
              <a:t>provides </a:t>
            </a:r>
            <a:r>
              <a:rPr lang="en-CA" sz="1350" dirty="0">
                <a:latin typeface="Arial" panose="020B0604020202020204" pitchFamily="34" charset="0"/>
                <a:cs typeface="Arial" panose="020B0604020202020204" pitchFamily="34" charset="0"/>
              </a:rPr>
              <a:t>the following services: </a:t>
            </a:r>
          </a:p>
          <a:p>
            <a:pPr marL="285750" indent="-285750" rtl="0">
              <a:buClr>
                <a:schemeClr val="accent2">
                  <a:lumMod val="75000"/>
                </a:schemeClr>
              </a:buClr>
              <a:buFont typeface="Arial" panose="020B0604020202020204" pitchFamily="34" charset="0"/>
              <a:buChar char="•"/>
            </a:pPr>
            <a:r>
              <a:rPr lang="en-CA" sz="1350" dirty="0">
                <a:latin typeface="Arial" panose="020B0604020202020204" pitchFamily="34" charset="0"/>
                <a:cs typeface="Arial" panose="020B0604020202020204" pitchFamily="34" charset="0"/>
              </a:rPr>
              <a:t>Hardware Lifecycle Management for server, desktop, and network devices</a:t>
            </a:r>
          </a:p>
          <a:p>
            <a:pPr marL="285750" indent="-285750" rtl="0">
              <a:buClr>
                <a:schemeClr val="accent2">
                  <a:lumMod val="75000"/>
                </a:schemeClr>
              </a:buClr>
              <a:buFont typeface="Arial" panose="020B0604020202020204" pitchFamily="34" charset="0"/>
              <a:buChar char="•"/>
            </a:pPr>
            <a:r>
              <a:rPr lang="en-CA" sz="1350" dirty="0">
                <a:latin typeface="Arial" panose="020B0604020202020204" pitchFamily="34" charset="0"/>
                <a:cs typeface="Arial" panose="020B0604020202020204" pitchFamily="34" charset="0"/>
              </a:rPr>
              <a:t>Software Lifecycle Management for infrastructure software and operating systems</a:t>
            </a:r>
          </a:p>
          <a:p>
            <a:pPr marL="285750" indent="-285750" rtl="0">
              <a:buClr>
                <a:schemeClr val="accent2">
                  <a:lumMod val="75000"/>
                </a:schemeClr>
              </a:buClr>
              <a:buFont typeface="Arial" panose="020B0604020202020204" pitchFamily="34" charset="0"/>
              <a:buChar char="•"/>
            </a:pPr>
            <a:r>
              <a:rPr lang="en-CA" sz="1350" dirty="0">
                <a:latin typeface="Arial" panose="020B0604020202020204" pitchFamily="34" charset="0"/>
                <a:cs typeface="Arial" panose="020B0604020202020204" pitchFamily="34" charset="0"/>
              </a:rPr>
              <a:t>Security Management including patch management, vulnerability management tracking and reporting</a:t>
            </a:r>
          </a:p>
          <a:p>
            <a:pPr marL="285750" indent="-285750" rtl="0">
              <a:buClr>
                <a:schemeClr val="accent2">
                  <a:lumMod val="75000"/>
                </a:schemeClr>
              </a:buClr>
              <a:buFont typeface="Arial" panose="020B0604020202020204" pitchFamily="34" charset="0"/>
              <a:buChar char="•"/>
            </a:pPr>
            <a:r>
              <a:rPr lang="en-CA" sz="1350" dirty="0">
                <a:latin typeface="Arial" panose="020B0604020202020204" pitchFamily="34" charset="0"/>
                <a:cs typeface="Arial" panose="020B0604020202020204" pitchFamily="34" charset="0"/>
              </a:rPr>
              <a:t>IT Infrastructure Operations for servers, backup, desktops, network, storage, infrastructure applications to ensure availability for application operations including incident response, maintenance services, project and change implementations, and major upgrades</a:t>
            </a:r>
          </a:p>
          <a:p>
            <a:pPr marL="285750" indent="-285750" rtl="0">
              <a:buClr>
                <a:schemeClr val="accent2">
                  <a:lumMod val="75000"/>
                </a:schemeClr>
              </a:buClr>
              <a:buFont typeface="Arial" panose="020B0604020202020204" pitchFamily="34" charset="0"/>
              <a:buChar char="•"/>
            </a:pPr>
            <a:r>
              <a:rPr lang="en-CA" sz="1350" dirty="0">
                <a:latin typeface="Arial" panose="020B0604020202020204" pitchFamily="34" charset="0"/>
                <a:cs typeface="Arial" panose="020B0604020202020204" pitchFamily="34" charset="0"/>
              </a:rPr>
              <a:t>Hardware Management including health monitoring, firmware management, and configuration management</a:t>
            </a:r>
          </a:p>
          <a:p>
            <a:pPr marL="285750" indent="-285750" rtl="0">
              <a:buClr>
                <a:schemeClr val="accent2">
                  <a:lumMod val="75000"/>
                </a:schemeClr>
              </a:buClr>
              <a:buFont typeface="Arial" panose="020B0604020202020204" pitchFamily="34" charset="0"/>
              <a:buChar char="•"/>
            </a:pPr>
            <a:r>
              <a:rPr lang="en-CA" sz="1350" dirty="0">
                <a:latin typeface="Arial" panose="020B0604020202020204" pitchFamily="34" charset="0"/>
                <a:cs typeface="Arial" panose="020B0604020202020204" pitchFamily="34" charset="0"/>
              </a:rPr>
              <a:t>Facilities Management including environmental monitoring/response, integration with building facilities, planning and implementation for HVAC, power systems, cleaning, security access systems, health/safety compliance and audit. </a:t>
            </a:r>
          </a:p>
          <a:p>
            <a:pPr marL="285750" indent="-285750" rtl="0">
              <a:buClr>
                <a:schemeClr val="accent2">
                  <a:lumMod val="75000"/>
                </a:schemeClr>
              </a:buClr>
              <a:buFont typeface="Arial" panose="020B0604020202020204" pitchFamily="34" charset="0"/>
              <a:buChar char="•"/>
            </a:pPr>
            <a:r>
              <a:rPr lang="en-CA" sz="1350" dirty="0">
                <a:latin typeface="Arial" panose="020B0604020202020204" pitchFamily="34" charset="0"/>
                <a:cs typeface="Arial" panose="020B0604020202020204" pitchFamily="34" charset="0"/>
              </a:rPr>
              <a:t>Network Management for switches, firewalls, routers, WAN circuits, DNS and IP management.</a:t>
            </a:r>
          </a:p>
          <a:p>
            <a:pPr marL="285750" indent="-285750" rtl="0">
              <a:buClr>
                <a:schemeClr val="accent2">
                  <a:lumMod val="75000"/>
                </a:schemeClr>
              </a:buClr>
              <a:buFont typeface="Arial" panose="020B0604020202020204" pitchFamily="34" charset="0"/>
              <a:buChar char="•"/>
            </a:pPr>
            <a:r>
              <a:rPr lang="en-CA" sz="1350" dirty="0">
                <a:latin typeface="Arial" panose="020B0604020202020204" pitchFamily="34" charset="0"/>
                <a:cs typeface="Arial" panose="020B0604020202020204" pitchFamily="34" charset="0"/>
              </a:rPr>
              <a:t>Service Intake/Project support to deliver the future of hosting in line with business priorities and operational plans.</a:t>
            </a:r>
          </a:p>
          <a:p>
            <a:pPr rtl="0"/>
            <a:endParaRPr lang="en-CA" sz="1350" dirty="0">
              <a:effectLst/>
              <a:latin typeface="Arial" panose="020B0604020202020204" pitchFamily="34" charset="0"/>
              <a:cs typeface="Arial" panose="020B0604020202020204" pitchFamily="34" charset="0"/>
            </a:endParaRPr>
          </a:p>
          <a:p>
            <a:pPr rtl="0"/>
            <a:r>
              <a:rPr lang="en-CA" sz="1350" dirty="0">
                <a:effectLst/>
                <a:latin typeface="Arial" panose="020B0604020202020204" pitchFamily="34" charset="0"/>
                <a:cs typeface="Arial" panose="020B0604020202020204" pitchFamily="34" charset="0"/>
              </a:rPr>
              <a:t>Our services are utilized across 22 ACC server rooms, 7 training centres and 1 centralized data centre in Toronto, and 2 DR facilities in Barrie and Hamilton supporting critical services such as Computer Aided Dispatch, Telephony and Radio.  We provide Operational Support for the above services listed 7x24x365 and are the subject matter experts contributing to service requests, Service intakes, enhancements, service improvements and projects.</a:t>
            </a:r>
          </a:p>
        </p:txBody>
      </p:sp>
      <p:grpSp>
        <p:nvGrpSpPr>
          <p:cNvPr id="2" name="Group 1">
            <a:extLst>
              <a:ext uri="{FF2B5EF4-FFF2-40B4-BE49-F238E27FC236}">
                <a16:creationId xmlns:a16="http://schemas.microsoft.com/office/drawing/2014/main" id="{2C5C5C44-925F-B9EA-43EC-14DC7869C758}"/>
              </a:ext>
            </a:extLst>
          </p:cNvPr>
          <p:cNvGrpSpPr/>
          <p:nvPr/>
        </p:nvGrpSpPr>
        <p:grpSpPr>
          <a:xfrm>
            <a:off x="1747518" y="1275304"/>
            <a:ext cx="1594579" cy="1188409"/>
            <a:chOff x="3283143" y="4849470"/>
            <a:chExt cx="1432548" cy="1188409"/>
          </a:xfrm>
        </p:grpSpPr>
        <p:sp>
          <p:nvSpPr>
            <p:cNvPr id="9" name="Rectangle 8">
              <a:extLst>
                <a:ext uri="{FF2B5EF4-FFF2-40B4-BE49-F238E27FC236}">
                  <a16:creationId xmlns:a16="http://schemas.microsoft.com/office/drawing/2014/main" id="{6491E83E-F44B-D7C9-6D39-71B985894239}"/>
                </a:ext>
              </a:extLst>
            </p:cNvPr>
            <p:cNvSpPr/>
            <p:nvPr/>
          </p:nvSpPr>
          <p:spPr>
            <a:xfrm>
              <a:off x="3333600" y="4849470"/>
              <a:ext cx="1238400" cy="1144800"/>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10A5E51D-691D-0FC4-7ED1-4C31EF44CEB9}"/>
                </a:ext>
              </a:extLst>
            </p:cNvPr>
            <p:cNvSpPr txBox="1"/>
            <p:nvPr/>
          </p:nvSpPr>
          <p:spPr>
            <a:xfrm>
              <a:off x="3283143" y="5834746"/>
              <a:ext cx="1432548"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Infrastructure</a:t>
              </a:r>
              <a:endParaRPr lang="en-CA" sz="800" kern="12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ED9E02F0-3C7D-F5BB-8F9C-7D2AA184497D}"/>
                </a:ext>
              </a:extLst>
            </p:cNvPr>
            <p:cNvPicPr>
              <a:picLocks noChangeAspect="1"/>
            </p:cNvPicPr>
            <p:nvPr/>
          </p:nvPicPr>
          <p:blipFill>
            <a:blip r:embed="rId2"/>
            <a:stretch>
              <a:fillRect/>
            </a:stretch>
          </p:blipFill>
          <p:spPr>
            <a:xfrm>
              <a:off x="3342556" y="4856100"/>
              <a:ext cx="762066" cy="871804"/>
            </a:xfrm>
            <a:prstGeom prst="rect">
              <a:avLst/>
            </a:prstGeom>
          </p:spPr>
        </p:pic>
        <p:sp>
          <p:nvSpPr>
            <p:cNvPr id="12" name="TextBox 11">
              <a:extLst>
                <a:ext uri="{FF2B5EF4-FFF2-40B4-BE49-F238E27FC236}">
                  <a16:creationId xmlns:a16="http://schemas.microsoft.com/office/drawing/2014/main" id="{CA0963E6-7E38-050B-A11C-8BE1BBFB5092}"/>
                </a:ext>
              </a:extLst>
            </p:cNvPr>
            <p:cNvSpPr txBox="1"/>
            <p:nvPr/>
          </p:nvSpPr>
          <p:spPr>
            <a:xfrm>
              <a:off x="4040809" y="4912170"/>
              <a:ext cx="585493" cy="415498"/>
            </a:xfrm>
            <a:prstGeom prst="rect">
              <a:avLst/>
            </a:prstGeom>
            <a:noFill/>
          </p:spPr>
          <p:txBody>
            <a:bodyPr wrap="square" rtlCol="0">
              <a:spAutoFit/>
            </a:bodyPr>
            <a:lstStyle/>
            <a:p>
              <a:r>
                <a:rPr lang="en-US" sz="700" dirty="0">
                  <a:solidFill>
                    <a:schemeClr val="bg1"/>
                  </a:solidFill>
                </a:rPr>
                <a:t>Lance RissmanMgr.</a:t>
              </a:r>
              <a:endParaRPr lang="en-CA" sz="700" dirty="0">
                <a:solidFill>
                  <a:schemeClr val="bg1"/>
                </a:solidFill>
              </a:endParaRPr>
            </a:p>
          </p:txBody>
        </p:sp>
      </p:grpSp>
    </p:spTree>
    <p:extLst>
      <p:ext uri="{BB962C8B-B14F-4D97-AF65-F5344CB8AC3E}">
        <p14:creationId xmlns:p14="http://schemas.microsoft.com/office/powerpoint/2010/main" val="2599528972"/>
      </p:ext>
    </p:ext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21</a:t>
            </a:fld>
            <a:endParaRPr lang="en-CA" dirty="0"/>
          </a:p>
        </p:txBody>
      </p:sp>
      <p:sp>
        <p:nvSpPr>
          <p:cNvPr id="6" name="TextBox 5"/>
          <p:cNvSpPr txBox="1"/>
          <p:nvPr/>
        </p:nvSpPr>
        <p:spPr>
          <a:xfrm>
            <a:off x="3115489" y="1156783"/>
            <a:ext cx="8732382" cy="5047536"/>
          </a:xfrm>
          <a:prstGeom prst="rect">
            <a:avLst/>
          </a:prstGeom>
          <a:noFill/>
        </p:spPr>
        <p:txBody>
          <a:bodyPr wrap="square" rtlCol="0">
            <a:spAutoFit/>
          </a:bodyPr>
          <a:lstStyle/>
          <a:p>
            <a:pPr rtl="0"/>
            <a:r>
              <a:rPr lang="en-CA" sz="1400" b="1" i="1" dirty="0">
                <a:solidFill>
                  <a:prstClr val="black"/>
                </a:solidFill>
                <a:latin typeface="Arial" panose="020B0604020202020204" pitchFamily="34" charset="0"/>
                <a:cs typeface="Arial" panose="020B0604020202020204" pitchFamily="34" charset="0"/>
              </a:rPr>
              <a:t>The Site Support &amp; Operations (East) Team </a:t>
            </a:r>
            <a:r>
              <a:rPr lang="en-CA" sz="1400" dirty="0">
                <a:solidFill>
                  <a:prstClr val="black"/>
                </a:solidFill>
                <a:latin typeface="Arial" panose="020B0604020202020204" pitchFamily="34" charset="0"/>
                <a:cs typeface="Arial" panose="020B0604020202020204" pitchFamily="34" charset="0"/>
              </a:rPr>
              <a:t>delivers services, 24/7, across Eastern Ontario for Ontario Land Ambulance Bases, Communication Dispatch Centres and Hospitals by providing and supporting:</a:t>
            </a:r>
          </a:p>
          <a:p>
            <a:pPr marL="285750" indent="-285750" rtl="0">
              <a:buClr>
                <a:schemeClr val="accent2">
                  <a:lumMod val="75000"/>
                </a:schemeClr>
              </a:buClr>
              <a:buFont typeface="Arial" panose="020B0604020202020204" pitchFamily="34" charset="0"/>
              <a:buChar char="•"/>
            </a:pPr>
            <a:r>
              <a:rPr lang="en-CA" sz="1400" dirty="0">
                <a:solidFill>
                  <a:prstClr val="black"/>
                </a:solidFill>
                <a:latin typeface="Arial" panose="020B0604020202020204" pitchFamily="34" charset="0"/>
                <a:cs typeface="Arial" panose="020B0604020202020204" pitchFamily="34" charset="0"/>
              </a:rPr>
              <a:t>911 telephony technology and NG 911 Operational and projects </a:t>
            </a:r>
          </a:p>
          <a:p>
            <a:pPr marL="285750" indent="-285750" rtl="0">
              <a:buClr>
                <a:schemeClr val="accent2">
                  <a:lumMod val="75000"/>
                </a:schemeClr>
              </a:buClr>
              <a:buFont typeface="Arial" panose="020B0604020202020204" pitchFamily="34" charset="0"/>
              <a:buChar char="•"/>
            </a:pPr>
            <a:r>
              <a:rPr lang="en-CA" sz="1400" dirty="0">
                <a:solidFill>
                  <a:prstClr val="black"/>
                </a:solidFill>
                <a:latin typeface="Arial" panose="020B0604020202020204" pitchFamily="34" charset="0"/>
                <a:cs typeface="Arial" panose="020B0604020202020204" pitchFamily="34" charset="0"/>
              </a:rPr>
              <a:t>Service Management oversight, monitoring and continuous improvement</a:t>
            </a:r>
          </a:p>
          <a:p>
            <a:pPr marL="285750" indent="-285750" rtl="0">
              <a:buClr>
                <a:schemeClr val="accent2">
                  <a:lumMod val="75000"/>
                </a:schemeClr>
              </a:buClr>
              <a:buFont typeface="Arial" panose="020B0604020202020204" pitchFamily="34" charset="0"/>
              <a:buChar char="•"/>
            </a:pPr>
            <a:r>
              <a:rPr lang="en-CA" sz="1400" dirty="0">
                <a:solidFill>
                  <a:prstClr val="black"/>
                </a:solidFill>
                <a:latin typeface="Arial" panose="020B0604020202020204" pitchFamily="34" charset="0"/>
                <a:cs typeface="Arial" panose="020B0604020202020204" pitchFamily="34" charset="0"/>
              </a:rPr>
              <a:t>Enterprise-wide changes and legislative updates</a:t>
            </a:r>
          </a:p>
          <a:p>
            <a:pPr marL="285750" indent="-285750" rtl="0">
              <a:buClr>
                <a:schemeClr val="accent2">
                  <a:lumMod val="75000"/>
                </a:schemeClr>
              </a:buClr>
              <a:buFont typeface="Arial" panose="020B0604020202020204" pitchFamily="34" charset="0"/>
              <a:buChar char="•"/>
            </a:pPr>
            <a:r>
              <a:rPr lang="en-CA" sz="1400" dirty="0">
                <a:solidFill>
                  <a:prstClr val="black"/>
                </a:solidFill>
                <a:latin typeface="Arial" panose="020B0604020202020204" pitchFamily="34" charset="0"/>
                <a:cs typeface="Arial" panose="020B0604020202020204" pitchFamily="34" charset="0"/>
              </a:rPr>
              <a:t>Vendor managed service delivery</a:t>
            </a:r>
          </a:p>
          <a:p>
            <a:pPr marL="285750" indent="-285750" rtl="0">
              <a:buClr>
                <a:schemeClr val="accent2">
                  <a:lumMod val="75000"/>
                </a:schemeClr>
              </a:buClr>
              <a:buFont typeface="Arial" panose="020B0604020202020204" pitchFamily="34" charset="0"/>
              <a:buChar char="•"/>
            </a:pPr>
            <a:r>
              <a:rPr lang="en-CA" sz="1400" dirty="0">
                <a:solidFill>
                  <a:prstClr val="black"/>
                </a:solidFill>
                <a:latin typeface="Arial" panose="020B0604020202020204" pitchFamily="34" charset="0"/>
                <a:cs typeface="Arial" panose="020B0604020202020204" pitchFamily="34" charset="0"/>
              </a:rPr>
              <a:t>Tier 2 and 3 onsite support for all integrated technologies</a:t>
            </a:r>
          </a:p>
          <a:p>
            <a:pPr rtl="0"/>
            <a:r>
              <a:rPr lang="en-CA" sz="1400" dirty="0">
                <a:solidFill>
                  <a:prstClr val="black"/>
                </a:solidFill>
                <a:latin typeface="Arial" panose="020B0604020202020204" pitchFamily="34" charset="0"/>
                <a:cs typeface="Arial" panose="020B0604020202020204" pitchFamily="34" charset="0"/>
              </a:rPr>
              <a:t> </a:t>
            </a:r>
          </a:p>
          <a:p>
            <a:pPr rtl="0"/>
            <a:r>
              <a:rPr lang="en-CA" sz="1400" dirty="0">
                <a:solidFill>
                  <a:prstClr val="black"/>
                </a:solidFill>
                <a:latin typeface="Arial" panose="020B0604020202020204" pitchFamily="34" charset="0"/>
                <a:cs typeface="Arial" panose="020B0604020202020204" pitchFamily="34" charset="0"/>
              </a:rPr>
              <a:t>We provide Operational Support for the above services listed 7x24x365 and are the subject matter experts contributing to service requests, Service intakes, enhancements, service improvements and projects.</a:t>
            </a:r>
          </a:p>
          <a:p>
            <a:pPr marL="285750" indent="-285750">
              <a:buClr>
                <a:schemeClr val="accent2"/>
              </a:buClr>
              <a:buFont typeface="Arial" panose="020B0604020202020204" pitchFamily="34" charset="0"/>
              <a:buChar char="•"/>
            </a:pPr>
            <a:endParaRPr lang="en-CA" sz="1400" dirty="0">
              <a:solidFill>
                <a:prstClr val="black"/>
              </a:solidFill>
              <a:latin typeface="Arial" panose="020B0604020202020204" pitchFamily="34" charset="0"/>
              <a:cs typeface="Arial" panose="020B0604020202020204" pitchFamily="34" charset="0"/>
            </a:endParaRPr>
          </a:p>
          <a:p>
            <a:pPr lvl="0">
              <a:buClr>
                <a:schemeClr val="accent2"/>
              </a:buClr>
            </a:pPr>
            <a:r>
              <a:rPr lang="en-CA" sz="1400" b="1" i="1" dirty="0">
                <a:solidFill>
                  <a:prstClr val="black"/>
                </a:solidFill>
                <a:latin typeface="Arial" panose="020B0604020202020204" pitchFamily="34" charset="0"/>
                <a:cs typeface="Arial" panose="020B0604020202020204" pitchFamily="34" charset="0"/>
              </a:rPr>
              <a:t>The Site Support &amp; Operations (West) Team </a:t>
            </a:r>
            <a:r>
              <a:rPr lang="en-CA" sz="1400" dirty="0">
                <a:solidFill>
                  <a:prstClr val="black"/>
                </a:solidFill>
                <a:latin typeface="Arial" panose="020B0604020202020204" pitchFamily="34" charset="0"/>
                <a:cs typeface="Arial" panose="020B0604020202020204" pitchFamily="34" charset="0"/>
              </a:rPr>
              <a:t>24/7 field support across Western Ontario for Ontario Land Ambulance Bases, Communication Dispatch Centres and Hospital by </a:t>
            </a:r>
            <a:r>
              <a:rPr lang="en-US" sz="1400" dirty="0">
                <a:solidFill>
                  <a:prstClr val="black"/>
                </a:solidFill>
                <a:latin typeface="Arial" panose="020B0604020202020204" pitchFamily="34" charset="0"/>
                <a:cs typeface="Arial" panose="020B0604020202020204" pitchFamily="34" charset="0"/>
              </a:rPr>
              <a:t>providing and supporting:</a:t>
            </a:r>
          </a:p>
          <a:p>
            <a:pPr marL="285750" lvl="0" indent="-285750">
              <a:buClr>
                <a:schemeClr val="accent2">
                  <a:lumMod val="75000"/>
                </a:schemeClr>
              </a:buClr>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Two-way push-to-talk Radio Technology and user gear</a:t>
            </a:r>
          </a:p>
          <a:p>
            <a:pPr marL="285750" lvl="0" indent="-285750">
              <a:buClr>
                <a:schemeClr val="accent2">
                  <a:lumMod val="75000"/>
                </a:schemeClr>
              </a:buClr>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Radio paging and communication infrastructure </a:t>
            </a:r>
          </a:p>
          <a:p>
            <a:pPr marL="285750" lvl="0" indent="-285750">
              <a:buClr>
                <a:schemeClr val="accent2">
                  <a:lumMod val="75000"/>
                </a:schemeClr>
              </a:buClr>
              <a:buFont typeface="Arial" panose="020B0604020202020204" pitchFamily="34" charset="0"/>
              <a:buChar char="•"/>
            </a:pPr>
            <a:r>
              <a:rPr lang="en-US" sz="1400" dirty="0">
                <a:solidFill>
                  <a:prstClr val="black"/>
                </a:solidFill>
                <a:latin typeface="Arial" panose="020B0604020202020204" pitchFamily="34" charset="0"/>
                <a:cs typeface="Arial" panose="020B0604020202020204" pitchFamily="34" charset="0"/>
              </a:rPr>
              <a:t>Mobile Satellite Air-Time Radio Communication (MSAT)</a:t>
            </a:r>
          </a:p>
          <a:p>
            <a:pPr marL="285750" lvl="0" indent="-285750">
              <a:buClr>
                <a:schemeClr val="accent2">
                  <a:lumMod val="75000"/>
                </a:schemeClr>
              </a:buClr>
              <a:buFont typeface="Arial" panose="020B0604020202020204" pitchFamily="34" charset="0"/>
              <a:buChar char="•"/>
            </a:pPr>
            <a:r>
              <a:rPr lang="en-CA" sz="1400" dirty="0">
                <a:solidFill>
                  <a:prstClr val="black"/>
                </a:solidFill>
                <a:latin typeface="Arial" panose="020B0604020202020204" pitchFamily="34" charset="0"/>
                <a:cs typeface="Arial" panose="020B0604020202020204" pitchFamily="34" charset="0"/>
              </a:rPr>
              <a:t>Digital Voice Recording and Retrieval (DVRR)</a:t>
            </a:r>
          </a:p>
          <a:p>
            <a:pPr marL="285750" lvl="0" indent="-285750">
              <a:buClr>
                <a:schemeClr val="accent2">
                  <a:lumMod val="75000"/>
                </a:schemeClr>
              </a:buClr>
              <a:buFont typeface="Arial" panose="020B0604020202020204" pitchFamily="34" charset="0"/>
              <a:buChar char="•"/>
            </a:pPr>
            <a:r>
              <a:rPr lang="en-CA" sz="1400" dirty="0">
                <a:solidFill>
                  <a:prstClr val="black"/>
                </a:solidFill>
                <a:latin typeface="Arial" panose="020B0604020202020204" pitchFamily="34" charset="0"/>
                <a:cs typeface="Arial" panose="020B0604020202020204" pitchFamily="34" charset="0"/>
              </a:rPr>
              <a:t>Tier 2 and 3 onsite support for all integrated technologies </a:t>
            </a:r>
          </a:p>
          <a:p>
            <a:pPr>
              <a:buClr>
                <a:schemeClr val="accent2"/>
              </a:buClr>
            </a:pPr>
            <a:endParaRPr lang="en-CA" sz="1400" dirty="0">
              <a:effectLst/>
              <a:latin typeface="Arial" panose="020B0604020202020204" pitchFamily="34" charset="0"/>
              <a:cs typeface="Arial" panose="020B0604020202020204" pitchFamily="34" charset="0"/>
            </a:endParaRPr>
          </a:p>
          <a:p>
            <a:pPr>
              <a:buClr>
                <a:schemeClr val="accent2"/>
              </a:buClr>
            </a:pPr>
            <a:r>
              <a:rPr lang="en-CA" sz="1400" dirty="0">
                <a:effectLst/>
                <a:latin typeface="Arial" panose="020B0604020202020204" pitchFamily="34" charset="0"/>
                <a:cs typeface="Arial" panose="020B0604020202020204" pitchFamily="34" charset="0"/>
              </a:rPr>
              <a:t>We provide Operational Support for the above services listed 7x24x365 and are the subject matter experts contributing to service requests, Service intakes, enhancements, service improvements and projects.</a:t>
            </a:r>
          </a:p>
          <a:p>
            <a:pPr marL="285750" lvl="0" indent="-285750">
              <a:buClr>
                <a:schemeClr val="accent2"/>
              </a:buClr>
              <a:buFont typeface="Arial" panose="020B0604020202020204" pitchFamily="34" charset="0"/>
              <a:buChar char="•"/>
            </a:pPr>
            <a:endParaRPr lang="en-CA" sz="1400" dirty="0">
              <a:solidFill>
                <a:prstClr val="black"/>
              </a:solidFill>
              <a:latin typeface="Arial" panose="020B0604020202020204" pitchFamily="34" charset="0"/>
              <a:cs typeface="Arial" panose="020B0604020202020204" pitchFamily="34" charset="0"/>
            </a:endParaRPr>
          </a:p>
          <a:p>
            <a:pPr marL="285750" indent="-285750">
              <a:buClr>
                <a:schemeClr val="accent2"/>
              </a:buClr>
              <a:buFont typeface="Arial" panose="020B0604020202020204" pitchFamily="34" charset="0"/>
              <a:buChar char="•"/>
            </a:pPr>
            <a:endParaRPr lang="en-US" sz="1400" dirty="0">
              <a:solidFill>
                <a:prstClr val="black"/>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F2CF2158-9E9E-4AAC-B69B-569BB908D05D}"/>
              </a:ext>
            </a:extLst>
          </p:cNvPr>
          <p:cNvGrpSpPr/>
          <p:nvPr/>
        </p:nvGrpSpPr>
        <p:grpSpPr>
          <a:xfrm>
            <a:off x="7918273" y="152400"/>
            <a:ext cx="2133595" cy="892354"/>
            <a:chOff x="4624717" y="2198943"/>
            <a:chExt cx="1925882" cy="587394"/>
          </a:xfrm>
        </p:grpSpPr>
        <p:sp>
          <p:nvSpPr>
            <p:cNvPr id="20" name="Rectangle 19">
              <a:extLst>
                <a:ext uri="{FF2B5EF4-FFF2-40B4-BE49-F238E27FC236}">
                  <a16:creationId xmlns:a16="http://schemas.microsoft.com/office/drawing/2014/main" id="{4182CD1B-D000-4A16-ABD1-BD400FFCE49E}"/>
                </a:ext>
              </a:extLst>
            </p:cNvPr>
            <p:cNvSpPr/>
            <p:nvPr/>
          </p:nvSpPr>
          <p:spPr>
            <a:xfrm>
              <a:off x="4624717" y="2198943"/>
              <a:ext cx="1925882" cy="587394"/>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A958F10C-20D7-4DAA-9E4A-F02D913F4D36}"/>
                </a:ext>
              </a:extLst>
            </p:cNvPr>
            <p:cNvSpPr txBox="1"/>
            <p:nvPr/>
          </p:nvSpPr>
          <p:spPr>
            <a:xfrm>
              <a:off x="4624717" y="2198943"/>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dirty="0">
                  <a:latin typeface="Arial" panose="020B0604020202020204" pitchFamily="34" charset="0"/>
                  <a:cs typeface="Arial" panose="020B0604020202020204" pitchFamily="34" charset="0"/>
                </a:rPr>
                <a:t>Operations, Infrastructure &amp; Telecommunications</a:t>
              </a:r>
            </a:p>
          </p:txBody>
        </p:sp>
      </p:grpSp>
      <p:grpSp>
        <p:nvGrpSpPr>
          <p:cNvPr id="2" name="Group 1">
            <a:extLst>
              <a:ext uri="{FF2B5EF4-FFF2-40B4-BE49-F238E27FC236}">
                <a16:creationId xmlns:a16="http://schemas.microsoft.com/office/drawing/2014/main" id="{FBBB590E-6BD8-6B0B-3487-066446F63578}"/>
              </a:ext>
            </a:extLst>
          </p:cNvPr>
          <p:cNvGrpSpPr/>
          <p:nvPr/>
        </p:nvGrpSpPr>
        <p:grpSpPr>
          <a:xfrm>
            <a:off x="1682942" y="3783608"/>
            <a:ext cx="1432548" cy="1185584"/>
            <a:chOff x="6035052" y="4854406"/>
            <a:chExt cx="1432548" cy="1185584"/>
          </a:xfrm>
        </p:grpSpPr>
        <p:sp>
          <p:nvSpPr>
            <p:cNvPr id="4" name="Rectangle 3">
              <a:extLst>
                <a:ext uri="{FF2B5EF4-FFF2-40B4-BE49-F238E27FC236}">
                  <a16:creationId xmlns:a16="http://schemas.microsoft.com/office/drawing/2014/main" id="{AF854EE3-1B11-D6B6-7F6E-B38DF079F3C9}"/>
                </a:ext>
              </a:extLst>
            </p:cNvPr>
            <p:cNvSpPr/>
            <p:nvPr/>
          </p:nvSpPr>
          <p:spPr>
            <a:xfrm>
              <a:off x="6100746" y="4854406"/>
              <a:ext cx="1238400" cy="1144800"/>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7A2E602A-9F1B-0836-F44A-E05B024D3746}"/>
                </a:ext>
              </a:extLst>
            </p:cNvPr>
            <p:cNvSpPr txBox="1"/>
            <p:nvPr/>
          </p:nvSpPr>
          <p:spPr>
            <a:xfrm>
              <a:off x="6035052" y="5836857"/>
              <a:ext cx="1432548"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Site Support - West</a:t>
              </a:r>
              <a:endParaRPr lang="en-CA" sz="800" kern="12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FF1A5A4-68C2-D9A1-72CA-30991A622191}"/>
                </a:ext>
              </a:extLst>
            </p:cNvPr>
            <p:cNvSpPr txBox="1"/>
            <p:nvPr/>
          </p:nvSpPr>
          <p:spPr>
            <a:xfrm>
              <a:off x="6858000" y="4922408"/>
              <a:ext cx="585493" cy="415498"/>
            </a:xfrm>
            <a:prstGeom prst="rect">
              <a:avLst/>
            </a:prstGeom>
            <a:noFill/>
          </p:spPr>
          <p:txBody>
            <a:bodyPr wrap="square" rtlCol="0">
              <a:spAutoFit/>
            </a:bodyPr>
            <a:lstStyle/>
            <a:p>
              <a:r>
                <a:rPr lang="en-US" sz="700" dirty="0">
                  <a:solidFill>
                    <a:schemeClr val="bg1"/>
                  </a:solidFill>
                </a:rPr>
                <a:t>Daniel Mohan</a:t>
              </a:r>
            </a:p>
            <a:p>
              <a:r>
                <a:rPr lang="en-US" sz="700" dirty="0">
                  <a:solidFill>
                    <a:schemeClr val="bg1"/>
                  </a:solidFill>
                </a:rPr>
                <a:t>Mgr.</a:t>
              </a:r>
              <a:endParaRPr lang="en-CA" sz="700" dirty="0">
                <a:solidFill>
                  <a:schemeClr val="bg1"/>
                </a:solidFill>
              </a:endParaRPr>
            </a:p>
          </p:txBody>
        </p:sp>
        <p:pic>
          <p:nvPicPr>
            <p:cNvPr id="23" name="Picture 22">
              <a:extLst>
                <a:ext uri="{FF2B5EF4-FFF2-40B4-BE49-F238E27FC236}">
                  <a16:creationId xmlns:a16="http://schemas.microsoft.com/office/drawing/2014/main" id="{5056DFEE-0B60-DD7A-D59C-1A60A9DB1091}"/>
                </a:ext>
              </a:extLst>
            </p:cNvPr>
            <p:cNvPicPr>
              <a:picLocks/>
            </p:cNvPicPr>
            <p:nvPr/>
          </p:nvPicPr>
          <p:blipFill rotWithShape="1">
            <a:blip r:embed="rId2" cstate="print">
              <a:extLst>
                <a:ext uri="{28A0092B-C50C-407E-A947-70E740481C1C}">
                  <a14:useLocalDpi xmlns:a14="http://schemas.microsoft.com/office/drawing/2010/main" val="0"/>
                </a:ext>
              </a:extLst>
            </a:blip>
            <a:srcRect l="17469" t="9137" r="19712"/>
            <a:stretch/>
          </p:blipFill>
          <p:spPr bwMode="auto">
            <a:xfrm>
              <a:off x="6105622" y="4864328"/>
              <a:ext cx="762635" cy="874395"/>
            </a:xfrm>
            <a:prstGeom prst="rect">
              <a:avLst/>
            </a:prstGeom>
            <a:noFill/>
            <a:ln>
              <a:noFill/>
            </a:ln>
            <a:extLst>
              <a:ext uri="{53640926-AAD7-44D8-BBD7-CCE9431645EC}">
                <a14:shadowObscured xmlns:a14="http://schemas.microsoft.com/office/drawing/2010/main"/>
              </a:ext>
            </a:extLst>
          </p:spPr>
        </p:pic>
      </p:grpSp>
      <p:grpSp>
        <p:nvGrpSpPr>
          <p:cNvPr id="24" name="Group 23">
            <a:extLst>
              <a:ext uri="{FF2B5EF4-FFF2-40B4-BE49-F238E27FC236}">
                <a16:creationId xmlns:a16="http://schemas.microsoft.com/office/drawing/2014/main" id="{2E5A0697-F06C-9E42-6556-65E8CD3781B0}"/>
              </a:ext>
            </a:extLst>
          </p:cNvPr>
          <p:cNvGrpSpPr/>
          <p:nvPr/>
        </p:nvGrpSpPr>
        <p:grpSpPr>
          <a:xfrm>
            <a:off x="1748636" y="1143000"/>
            <a:ext cx="1432548" cy="1198049"/>
            <a:chOff x="4654743" y="4854407"/>
            <a:chExt cx="1432548" cy="1198049"/>
          </a:xfrm>
        </p:grpSpPr>
        <p:grpSp>
          <p:nvGrpSpPr>
            <p:cNvPr id="25" name="Group 24">
              <a:extLst>
                <a:ext uri="{FF2B5EF4-FFF2-40B4-BE49-F238E27FC236}">
                  <a16:creationId xmlns:a16="http://schemas.microsoft.com/office/drawing/2014/main" id="{25AEF908-0DF3-75F6-881A-66E45D190577}"/>
                </a:ext>
              </a:extLst>
            </p:cNvPr>
            <p:cNvGrpSpPr/>
            <p:nvPr/>
          </p:nvGrpSpPr>
          <p:grpSpPr>
            <a:xfrm>
              <a:off x="4721315" y="4854407"/>
              <a:ext cx="1238400" cy="1144800"/>
              <a:chOff x="4624717" y="2198943"/>
              <a:chExt cx="1925882" cy="587394"/>
            </a:xfrm>
          </p:grpSpPr>
          <p:sp>
            <p:nvSpPr>
              <p:cNvPr id="29" name="Rectangle 28">
                <a:extLst>
                  <a:ext uri="{FF2B5EF4-FFF2-40B4-BE49-F238E27FC236}">
                    <a16:creationId xmlns:a16="http://schemas.microsoft.com/office/drawing/2014/main" id="{54E9E711-77DD-C217-7088-FB0E5D8DEA13}"/>
                  </a:ext>
                </a:extLst>
              </p:cNvPr>
              <p:cNvSpPr/>
              <p:nvPr/>
            </p:nvSpPr>
            <p:spPr>
              <a:xfrm>
                <a:off x="4624717" y="2198943"/>
                <a:ext cx="1925882" cy="587394"/>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D34D1FA7-F72C-30B4-36DC-E4FB75A787F4}"/>
                  </a:ext>
                </a:extLst>
              </p:cNvPr>
              <p:cNvSpPr txBox="1"/>
              <p:nvPr/>
            </p:nvSpPr>
            <p:spPr>
              <a:xfrm>
                <a:off x="4624717" y="2198943"/>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n-CA" sz="1200" kern="1200" dirty="0">
                  <a:latin typeface="Arial" panose="020B0604020202020204" pitchFamily="34" charset="0"/>
                  <a:cs typeface="Arial" panose="020B0604020202020204" pitchFamily="34" charset="0"/>
                </a:endParaRPr>
              </a:p>
            </p:txBody>
          </p:sp>
        </p:grpSp>
        <p:sp>
          <p:nvSpPr>
            <p:cNvPr id="26" name="TextBox 25">
              <a:extLst>
                <a:ext uri="{FF2B5EF4-FFF2-40B4-BE49-F238E27FC236}">
                  <a16:creationId xmlns:a16="http://schemas.microsoft.com/office/drawing/2014/main" id="{15124CBF-E267-7A87-6807-B4B2F43A2D39}"/>
                </a:ext>
              </a:extLst>
            </p:cNvPr>
            <p:cNvSpPr txBox="1"/>
            <p:nvPr/>
          </p:nvSpPr>
          <p:spPr>
            <a:xfrm>
              <a:off x="4654743" y="5849323"/>
              <a:ext cx="1432548"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Site Support - East</a:t>
              </a:r>
              <a:endParaRPr lang="en-CA" sz="800" kern="12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8986DD7-6845-1019-C879-C9C30C22AA22}"/>
                </a:ext>
              </a:extLst>
            </p:cNvPr>
            <p:cNvSpPr txBox="1"/>
            <p:nvPr/>
          </p:nvSpPr>
          <p:spPr>
            <a:xfrm>
              <a:off x="5471163" y="4911637"/>
              <a:ext cx="585493" cy="415498"/>
            </a:xfrm>
            <a:prstGeom prst="rect">
              <a:avLst/>
            </a:prstGeom>
            <a:noFill/>
          </p:spPr>
          <p:txBody>
            <a:bodyPr wrap="square" rtlCol="0">
              <a:spAutoFit/>
            </a:bodyPr>
            <a:lstStyle/>
            <a:p>
              <a:r>
                <a:rPr lang="en-US" sz="700" dirty="0">
                  <a:solidFill>
                    <a:schemeClr val="bg1"/>
                  </a:solidFill>
                </a:rPr>
                <a:t>Val ShafieianMgr.</a:t>
              </a:r>
              <a:endParaRPr lang="en-CA" sz="700" dirty="0">
                <a:solidFill>
                  <a:schemeClr val="bg1"/>
                </a:solidFill>
              </a:endParaRPr>
            </a:p>
          </p:txBody>
        </p:sp>
        <p:pic>
          <p:nvPicPr>
            <p:cNvPr id="28" name="Picture 27">
              <a:extLst>
                <a:ext uri="{FF2B5EF4-FFF2-40B4-BE49-F238E27FC236}">
                  <a16:creationId xmlns:a16="http://schemas.microsoft.com/office/drawing/2014/main" id="{30F805F6-75CE-F7E6-5842-B4F8451B681A}"/>
                </a:ext>
              </a:extLst>
            </p:cNvPr>
            <p:cNvPicPr>
              <a:picLocks/>
            </p:cNvPicPr>
            <p:nvPr/>
          </p:nvPicPr>
          <p:blipFill rotWithShape="1">
            <a:blip r:embed="rId3" cstate="print">
              <a:extLst>
                <a:ext uri="{28A0092B-C50C-407E-A947-70E740481C1C}">
                  <a14:useLocalDpi xmlns:a14="http://schemas.microsoft.com/office/drawing/2010/main" val="0"/>
                </a:ext>
              </a:extLst>
            </a:blip>
            <a:srcRect l="18431" t="20442" r="7512"/>
            <a:stretch/>
          </p:blipFill>
          <p:spPr bwMode="auto">
            <a:xfrm>
              <a:off x="4730298" y="4865625"/>
              <a:ext cx="762635" cy="874395"/>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4710250"/>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22</a:t>
            </a:fld>
            <a:endParaRPr lang="en-CA" dirty="0"/>
          </a:p>
        </p:txBody>
      </p:sp>
      <p:sp>
        <p:nvSpPr>
          <p:cNvPr id="6" name="TextBox 5"/>
          <p:cNvSpPr txBox="1"/>
          <p:nvPr/>
        </p:nvSpPr>
        <p:spPr>
          <a:xfrm>
            <a:off x="3060805" y="1354512"/>
            <a:ext cx="8294595" cy="2677656"/>
          </a:xfrm>
          <a:prstGeom prst="rect">
            <a:avLst/>
          </a:prstGeom>
          <a:noFill/>
        </p:spPr>
        <p:txBody>
          <a:bodyPr wrap="square" rtlCol="0">
            <a:spAutoFit/>
          </a:bodyPr>
          <a:lstStyle/>
          <a:p>
            <a:r>
              <a:rPr lang="en-CA" sz="1400" b="1" i="1" dirty="0">
                <a:solidFill>
                  <a:prstClr val="black"/>
                </a:solidFill>
                <a:latin typeface="Arial" panose="020B0604020202020204" pitchFamily="34" charset="0"/>
                <a:cs typeface="Arial" panose="020B0604020202020204" pitchFamily="34" charset="0"/>
              </a:rPr>
              <a:t>Monitoring, Surveillance and Encryption Team </a:t>
            </a:r>
            <a:r>
              <a:rPr lang="en-CA" sz="1400" dirty="0">
                <a:solidFill>
                  <a:prstClr val="black"/>
                </a:solidFill>
                <a:latin typeface="Arial" panose="020B0604020202020204" pitchFamily="34" charset="0"/>
                <a:cs typeface="Arial" panose="020B0604020202020204" pitchFamily="34" charset="0"/>
              </a:rPr>
              <a:t>This newly formed unit will be located at our Hamilton CACC location, servicing Ontario Communication Dispatch Centres and its Paramedic Services.</a:t>
            </a:r>
          </a:p>
          <a:p>
            <a:r>
              <a:rPr lang="en-CA" sz="1400" dirty="0">
                <a:solidFill>
                  <a:prstClr val="black"/>
                </a:solidFill>
                <a:latin typeface="Arial" panose="020B0604020202020204" pitchFamily="34" charset="0"/>
                <a:cs typeface="Arial" panose="020B0604020202020204" pitchFamily="34" charset="0"/>
              </a:rPr>
              <a:t> </a:t>
            </a:r>
          </a:p>
          <a:p>
            <a:r>
              <a:rPr lang="en-CA" sz="1400" dirty="0">
                <a:solidFill>
                  <a:prstClr val="black"/>
                </a:solidFill>
                <a:latin typeface="Arial" panose="020B0604020202020204" pitchFamily="34" charset="0"/>
                <a:cs typeface="Arial" panose="020B0604020202020204" pitchFamily="34" charset="0"/>
              </a:rPr>
              <a:t>The unit will be responsible for providing services 7X24X365 for the:</a:t>
            </a:r>
          </a:p>
          <a:p>
            <a:endParaRPr lang="en-CA" sz="1400" dirty="0">
              <a:solidFill>
                <a:prstClr val="black"/>
              </a:solidFill>
              <a:latin typeface="Arial" panose="020B0604020202020204" pitchFamily="34" charset="0"/>
              <a:cs typeface="Arial" panose="020B0604020202020204" pitchFamily="34" charset="0"/>
            </a:endParaRPr>
          </a:p>
          <a:p>
            <a:pPr marL="285750" indent="-285750">
              <a:buClr>
                <a:srgbClr val="0086A9"/>
              </a:buClr>
              <a:buFont typeface="Arial" panose="020B0604020202020204" pitchFamily="34" charset="0"/>
              <a:buChar char="•"/>
            </a:pPr>
            <a:r>
              <a:rPr lang="en-CA" sz="1400" dirty="0">
                <a:solidFill>
                  <a:prstClr val="black"/>
                </a:solidFill>
                <a:latin typeface="Arial" panose="020B0604020202020204" pitchFamily="34" charset="0"/>
                <a:cs typeface="Arial" panose="020B0604020202020204" pitchFamily="34" charset="0"/>
              </a:rPr>
              <a:t>enabling &amp; disabling  of radio equipment as required in support of user requests.</a:t>
            </a:r>
          </a:p>
          <a:p>
            <a:pPr marL="285750" indent="-285750">
              <a:buClr>
                <a:srgbClr val="0086A9"/>
              </a:buClr>
              <a:buFont typeface="Arial" panose="020B0604020202020204" pitchFamily="34" charset="0"/>
              <a:buChar char="•"/>
            </a:pPr>
            <a:r>
              <a:rPr lang="en-CA" sz="1400" dirty="0">
                <a:solidFill>
                  <a:prstClr val="black"/>
                </a:solidFill>
                <a:latin typeface="Arial" panose="020B0604020202020204" pitchFamily="34" charset="0"/>
                <a:cs typeface="Arial" panose="020B0604020202020204" pitchFamily="34" charset="0"/>
              </a:rPr>
              <a:t>actioning of alerts detected via Monitoring &amp; Surveillance Tools and Dashboards by:</a:t>
            </a:r>
          </a:p>
          <a:p>
            <a:pPr marL="742950" lvl="1" indent="-285750">
              <a:buClr>
                <a:srgbClr val="0086A9"/>
              </a:buClr>
              <a:buFont typeface="Calibri" panose="020F0502020204030204" pitchFamily="34" charset="0"/>
              <a:buChar char="-"/>
            </a:pPr>
            <a:r>
              <a:rPr lang="en-CA" sz="1400" dirty="0">
                <a:solidFill>
                  <a:prstClr val="black"/>
                </a:solidFill>
                <a:latin typeface="Arial" panose="020B0604020202020204" pitchFamily="34" charset="0"/>
                <a:cs typeface="Arial" panose="020B0604020202020204" pitchFamily="34" charset="0"/>
              </a:rPr>
              <a:t>performing triage and executing remote troubleshooting or initiating support from vendor and internal support providers</a:t>
            </a:r>
          </a:p>
          <a:p>
            <a:pPr marL="742950" lvl="1" indent="-285750">
              <a:buClr>
                <a:srgbClr val="0086A9"/>
              </a:buClr>
              <a:buFont typeface="Calibri" panose="020F0502020204030204" pitchFamily="34" charset="0"/>
              <a:buChar char="-"/>
            </a:pPr>
            <a:r>
              <a:rPr lang="en-CA" sz="1400" dirty="0">
                <a:solidFill>
                  <a:prstClr val="black"/>
                </a:solidFill>
                <a:latin typeface="Arial" panose="020B0604020202020204" pitchFamily="34" charset="0"/>
                <a:cs typeface="Arial" panose="020B0604020202020204" pitchFamily="34" charset="0"/>
              </a:rPr>
              <a:t>triggering Business Continuity escalations </a:t>
            </a:r>
          </a:p>
          <a:p>
            <a:endParaRPr lang="en-US" sz="1400" dirty="0">
              <a:solidFill>
                <a:prstClr val="black"/>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F2CF2158-9E9E-4AAC-B69B-569BB908D05D}"/>
              </a:ext>
            </a:extLst>
          </p:cNvPr>
          <p:cNvGrpSpPr/>
          <p:nvPr/>
        </p:nvGrpSpPr>
        <p:grpSpPr>
          <a:xfrm>
            <a:off x="7779240" y="283093"/>
            <a:ext cx="2133595" cy="892354"/>
            <a:chOff x="4624717" y="2198943"/>
            <a:chExt cx="1925882" cy="587394"/>
          </a:xfrm>
        </p:grpSpPr>
        <p:sp>
          <p:nvSpPr>
            <p:cNvPr id="20" name="Rectangle 19">
              <a:extLst>
                <a:ext uri="{FF2B5EF4-FFF2-40B4-BE49-F238E27FC236}">
                  <a16:creationId xmlns:a16="http://schemas.microsoft.com/office/drawing/2014/main" id="{4182CD1B-D000-4A16-ABD1-BD400FFCE49E}"/>
                </a:ext>
              </a:extLst>
            </p:cNvPr>
            <p:cNvSpPr/>
            <p:nvPr/>
          </p:nvSpPr>
          <p:spPr>
            <a:xfrm>
              <a:off x="4624717" y="2198943"/>
              <a:ext cx="1925882" cy="587394"/>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A958F10C-20D7-4DAA-9E4A-F02D913F4D36}"/>
                </a:ext>
              </a:extLst>
            </p:cNvPr>
            <p:cNvSpPr txBox="1"/>
            <p:nvPr/>
          </p:nvSpPr>
          <p:spPr>
            <a:xfrm>
              <a:off x="4624717" y="2198943"/>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kern="1200" dirty="0">
                  <a:latin typeface="Arial" panose="020B0604020202020204" pitchFamily="34" charset="0"/>
                  <a:cs typeface="Arial" panose="020B0604020202020204" pitchFamily="34" charset="0"/>
                </a:rPr>
                <a:t>Operations, Infrastructure &amp; Telecommunications</a:t>
              </a:r>
            </a:p>
          </p:txBody>
        </p:sp>
      </p:grpSp>
      <p:grpSp>
        <p:nvGrpSpPr>
          <p:cNvPr id="2" name="Group 1">
            <a:extLst>
              <a:ext uri="{FF2B5EF4-FFF2-40B4-BE49-F238E27FC236}">
                <a16:creationId xmlns:a16="http://schemas.microsoft.com/office/drawing/2014/main" id="{537C5899-0CBD-DE68-9C71-82B104BA5326}"/>
              </a:ext>
            </a:extLst>
          </p:cNvPr>
          <p:cNvGrpSpPr/>
          <p:nvPr/>
        </p:nvGrpSpPr>
        <p:grpSpPr>
          <a:xfrm>
            <a:off x="1756397" y="1354512"/>
            <a:ext cx="1432548" cy="1198144"/>
            <a:chOff x="7456725" y="4856916"/>
            <a:chExt cx="1432548" cy="1198144"/>
          </a:xfrm>
        </p:grpSpPr>
        <p:sp>
          <p:nvSpPr>
            <p:cNvPr id="4" name="Rectangle 3">
              <a:extLst>
                <a:ext uri="{FF2B5EF4-FFF2-40B4-BE49-F238E27FC236}">
                  <a16:creationId xmlns:a16="http://schemas.microsoft.com/office/drawing/2014/main" id="{4D798C1D-2693-9A96-DCB4-C8C1CE464569}"/>
                </a:ext>
              </a:extLst>
            </p:cNvPr>
            <p:cNvSpPr/>
            <p:nvPr/>
          </p:nvSpPr>
          <p:spPr>
            <a:xfrm>
              <a:off x="7513497" y="4856916"/>
              <a:ext cx="1238400" cy="1144800"/>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B0D9E27B-185F-7033-C61A-8635D80803BB}"/>
                </a:ext>
              </a:extLst>
            </p:cNvPr>
            <p:cNvSpPr txBox="1"/>
            <p:nvPr/>
          </p:nvSpPr>
          <p:spPr>
            <a:xfrm>
              <a:off x="7456725" y="5741128"/>
              <a:ext cx="1432548" cy="313932"/>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Monitoring, Surveillance &amp; Encryption</a:t>
              </a:r>
              <a:endParaRPr lang="en-CA" sz="800" kern="12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CF151E1-ED86-1AFD-4629-E8729EEAD9BC}"/>
                </a:ext>
              </a:extLst>
            </p:cNvPr>
            <p:cNvSpPr txBox="1"/>
            <p:nvPr/>
          </p:nvSpPr>
          <p:spPr>
            <a:xfrm>
              <a:off x="8218052" y="4922409"/>
              <a:ext cx="644394" cy="415498"/>
            </a:xfrm>
            <a:prstGeom prst="rect">
              <a:avLst/>
            </a:prstGeom>
            <a:noFill/>
          </p:spPr>
          <p:txBody>
            <a:bodyPr wrap="square" rtlCol="0">
              <a:spAutoFit/>
            </a:bodyPr>
            <a:lstStyle/>
            <a:p>
              <a:r>
                <a:rPr lang="en-US" sz="700" dirty="0">
                  <a:solidFill>
                    <a:schemeClr val="bg1"/>
                  </a:solidFill>
                </a:rPr>
                <a:t>Dharmesh Patel</a:t>
              </a:r>
            </a:p>
            <a:p>
              <a:r>
                <a:rPr lang="en-US" sz="700" dirty="0">
                  <a:solidFill>
                    <a:schemeClr val="bg1"/>
                  </a:solidFill>
                </a:rPr>
                <a:t>Mgr.</a:t>
              </a:r>
              <a:endParaRPr lang="en-CA" sz="700" dirty="0">
                <a:solidFill>
                  <a:schemeClr val="bg1"/>
                </a:solidFill>
              </a:endParaRPr>
            </a:p>
          </p:txBody>
        </p:sp>
        <p:pic>
          <p:nvPicPr>
            <p:cNvPr id="13" name="Picture 12">
              <a:extLst>
                <a:ext uri="{FF2B5EF4-FFF2-40B4-BE49-F238E27FC236}">
                  <a16:creationId xmlns:a16="http://schemas.microsoft.com/office/drawing/2014/main" id="{AF9ABE1F-4CA5-DB90-2F23-FFCD1A926A0D}"/>
                </a:ext>
              </a:extLst>
            </p:cNvPr>
            <p:cNvPicPr>
              <a:picLocks noChangeAspect="1"/>
            </p:cNvPicPr>
            <p:nvPr/>
          </p:nvPicPr>
          <p:blipFill>
            <a:blip r:embed="rId2"/>
            <a:stretch>
              <a:fillRect/>
            </a:stretch>
          </p:blipFill>
          <p:spPr>
            <a:xfrm>
              <a:off x="7514093" y="4870675"/>
              <a:ext cx="762634" cy="909339"/>
            </a:xfrm>
            <a:prstGeom prst="rect">
              <a:avLst/>
            </a:prstGeom>
          </p:spPr>
        </p:pic>
      </p:grpSp>
    </p:spTree>
    <p:extLst>
      <p:ext uri="{BB962C8B-B14F-4D97-AF65-F5344CB8AC3E}">
        <p14:creationId xmlns:p14="http://schemas.microsoft.com/office/powerpoint/2010/main" val="253576620"/>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A4D659-10D3-2723-CA13-89133F081EA5}"/>
              </a:ext>
            </a:extLst>
          </p:cNvPr>
          <p:cNvSpPr>
            <a:spLocks noGrp="1"/>
          </p:cNvSpPr>
          <p:nvPr>
            <p:ph type="title"/>
          </p:nvPr>
        </p:nvSpPr>
        <p:spPr/>
        <p:txBody>
          <a:bodyPr/>
          <a:lstStyle/>
          <a:p>
            <a:r>
              <a:rPr lang="en-US" dirty="0"/>
              <a:t>PRODUCT AND SERVICE ROAD MAPS</a:t>
            </a:r>
            <a:endParaRPr lang="en-CA" dirty="0"/>
          </a:p>
        </p:txBody>
      </p:sp>
      <p:sp>
        <p:nvSpPr>
          <p:cNvPr id="4" name="Slide Number Placeholder 3">
            <a:extLst>
              <a:ext uri="{FF2B5EF4-FFF2-40B4-BE49-F238E27FC236}">
                <a16:creationId xmlns:a16="http://schemas.microsoft.com/office/drawing/2014/main" id="{6C9AE0C3-2721-1FB6-57F7-ED0410998931}"/>
              </a:ext>
            </a:extLst>
          </p:cNvPr>
          <p:cNvSpPr>
            <a:spLocks noGrp="1"/>
          </p:cNvSpPr>
          <p:nvPr>
            <p:ph type="sldNum" sz="quarter" idx="12"/>
          </p:nvPr>
        </p:nvSpPr>
        <p:spPr/>
        <p:txBody>
          <a:bodyPr/>
          <a:lstStyle/>
          <a:p>
            <a:fld id="{9CAA33A2-411E-8443-83D0-3263C24E97A5}" type="slidenum">
              <a:rPr lang="en-US" smtClean="0"/>
              <a:pPr/>
              <a:t>23</a:t>
            </a:fld>
            <a:endParaRPr lang="en-US" dirty="0"/>
          </a:p>
        </p:txBody>
      </p:sp>
    </p:spTree>
    <p:extLst>
      <p:ext uri="{BB962C8B-B14F-4D97-AF65-F5344CB8AC3E}">
        <p14:creationId xmlns:p14="http://schemas.microsoft.com/office/powerpoint/2010/main" val="170281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3B3A5B-5F54-2E6D-E68C-320D60997425}"/>
              </a:ext>
            </a:extLst>
          </p:cNvPr>
          <p:cNvSpPr>
            <a:spLocks noGrp="1"/>
          </p:cNvSpPr>
          <p:nvPr>
            <p:ph type="sldNum" sz="quarter" idx="10"/>
          </p:nvPr>
        </p:nvSpPr>
        <p:spPr/>
        <p:txBody>
          <a:bodyPr/>
          <a:lstStyle/>
          <a:p>
            <a:fld id="{9CAA33A2-411E-8443-83D0-3263C24E97A5}" type="slidenum">
              <a:rPr lang="en-US" smtClean="0"/>
              <a:pPr/>
              <a:t>24</a:t>
            </a:fld>
            <a:endParaRPr lang="en-US" dirty="0"/>
          </a:p>
        </p:txBody>
      </p:sp>
      <p:pic>
        <p:nvPicPr>
          <p:cNvPr id="3" name="Picture 2">
            <a:extLst>
              <a:ext uri="{FF2B5EF4-FFF2-40B4-BE49-F238E27FC236}">
                <a16:creationId xmlns:a16="http://schemas.microsoft.com/office/drawing/2014/main" id="{2E4C0FFA-8BEB-8E68-8841-F06BA15B1AFF}"/>
              </a:ext>
            </a:extLst>
          </p:cNvPr>
          <p:cNvPicPr>
            <a:picLocks noChangeAspect="1"/>
          </p:cNvPicPr>
          <p:nvPr/>
        </p:nvPicPr>
        <p:blipFill>
          <a:blip r:embed="rId2"/>
          <a:stretch>
            <a:fillRect/>
          </a:stretch>
        </p:blipFill>
        <p:spPr>
          <a:xfrm>
            <a:off x="43160" y="80061"/>
            <a:ext cx="3700593" cy="2615411"/>
          </a:xfrm>
          <a:prstGeom prst="rect">
            <a:avLst/>
          </a:prstGeom>
        </p:spPr>
      </p:pic>
      <p:pic>
        <p:nvPicPr>
          <p:cNvPr id="4" name="Picture 3">
            <a:extLst>
              <a:ext uri="{FF2B5EF4-FFF2-40B4-BE49-F238E27FC236}">
                <a16:creationId xmlns:a16="http://schemas.microsoft.com/office/drawing/2014/main" id="{B5118DD4-2EB6-DF90-12FA-FCC9E79BA6D5}"/>
              </a:ext>
            </a:extLst>
          </p:cNvPr>
          <p:cNvPicPr>
            <a:picLocks noChangeAspect="1"/>
          </p:cNvPicPr>
          <p:nvPr/>
        </p:nvPicPr>
        <p:blipFill>
          <a:blip r:embed="rId3"/>
          <a:stretch>
            <a:fillRect/>
          </a:stretch>
        </p:blipFill>
        <p:spPr>
          <a:xfrm>
            <a:off x="3580291" y="14423"/>
            <a:ext cx="8541236" cy="6108721"/>
          </a:xfrm>
          <a:prstGeom prst="rect">
            <a:avLst/>
          </a:prstGeom>
        </p:spPr>
      </p:pic>
    </p:spTree>
    <p:extLst>
      <p:ext uri="{BB962C8B-B14F-4D97-AF65-F5344CB8AC3E}">
        <p14:creationId xmlns:p14="http://schemas.microsoft.com/office/powerpoint/2010/main" val="842724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Picture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660650" y="5621338"/>
            <a:ext cx="298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Picture 3" descr="Picture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137650" y="2116138"/>
            <a:ext cx="76200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5" descr="Picture1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22651" y="4173539"/>
            <a:ext cx="5048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6" descr="hm00222_"/>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48000" y="5867400"/>
            <a:ext cx="431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Picture 7" descr="j0413508"/>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54608" y="5661025"/>
            <a:ext cx="762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8" descr="Picture1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927851" y="1430339"/>
            <a:ext cx="5048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9" name="Picture 9" descr="j0436011"/>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070851" y="5773739"/>
            <a:ext cx="3778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0" name="Picture 10" descr="j043870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58201" y="4191001"/>
            <a:ext cx="1520825"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1" name="Picture 11" descr="j043385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88388" y="981076"/>
            <a:ext cx="1198562"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3" name="Picture 13" descr="Picture1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04051" y="2878139"/>
            <a:ext cx="50482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4" name="Picture 14" descr="bs00898_"/>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051050" y="2954338"/>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5" name="Picture 15" descr="TN_phone196"/>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98650" y="5545139"/>
            <a:ext cx="3810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6" name="Line 16"/>
          <p:cNvSpPr>
            <a:spLocks noChangeShapeType="1"/>
          </p:cNvSpPr>
          <p:nvPr/>
        </p:nvSpPr>
        <p:spPr bwMode="auto">
          <a:xfrm flipV="1">
            <a:off x="2965450" y="4402138"/>
            <a:ext cx="609600" cy="1219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57" name="Line 17"/>
          <p:cNvSpPr>
            <a:spLocks noChangeShapeType="1"/>
          </p:cNvSpPr>
          <p:nvPr/>
        </p:nvSpPr>
        <p:spPr bwMode="auto">
          <a:xfrm flipH="1" flipV="1">
            <a:off x="2584450" y="3487738"/>
            <a:ext cx="1066800" cy="762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58" name="Line 18"/>
          <p:cNvSpPr>
            <a:spLocks noChangeShapeType="1"/>
          </p:cNvSpPr>
          <p:nvPr/>
        </p:nvSpPr>
        <p:spPr bwMode="auto">
          <a:xfrm flipV="1">
            <a:off x="2051050" y="3487738"/>
            <a:ext cx="76200" cy="2057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59" name="Line 19"/>
          <p:cNvSpPr>
            <a:spLocks noChangeShapeType="1"/>
          </p:cNvSpPr>
          <p:nvPr/>
        </p:nvSpPr>
        <p:spPr bwMode="auto">
          <a:xfrm flipV="1">
            <a:off x="2432050" y="2133600"/>
            <a:ext cx="279400" cy="8207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60" name="Line 20"/>
          <p:cNvSpPr>
            <a:spLocks noChangeShapeType="1"/>
          </p:cNvSpPr>
          <p:nvPr/>
        </p:nvSpPr>
        <p:spPr bwMode="auto">
          <a:xfrm flipH="1">
            <a:off x="5159375" y="1916114"/>
            <a:ext cx="19050" cy="541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61" name="Line 21"/>
          <p:cNvSpPr>
            <a:spLocks noChangeShapeType="1"/>
          </p:cNvSpPr>
          <p:nvPr/>
        </p:nvSpPr>
        <p:spPr bwMode="auto">
          <a:xfrm flipV="1">
            <a:off x="5784850" y="2116138"/>
            <a:ext cx="12954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62" name="Line 22"/>
          <p:cNvSpPr>
            <a:spLocks noChangeShapeType="1"/>
          </p:cNvSpPr>
          <p:nvPr/>
        </p:nvSpPr>
        <p:spPr bwMode="auto">
          <a:xfrm flipV="1">
            <a:off x="7461250" y="1201738"/>
            <a:ext cx="12954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63" name="Line 23"/>
          <p:cNvSpPr>
            <a:spLocks noChangeShapeType="1"/>
          </p:cNvSpPr>
          <p:nvPr/>
        </p:nvSpPr>
        <p:spPr bwMode="auto">
          <a:xfrm>
            <a:off x="5045075" y="3276600"/>
            <a:ext cx="76200" cy="685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64" name="Line 24"/>
          <p:cNvSpPr>
            <a:spLocks noChangeShapeType="1"/>
          </p:cNvSpPr>
          <p:nvPr/>
        </p:nvSpPr>
        <p:spPr bwMode="auto">
          <a:xfrm flipV="1">
            <a:off x="5664201" y="3068639"/>
            <a:ext cx="1584325" cy="12969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65" name="Line 25"/>
          <p:cNvSpPr>
            <a:spLocks noChangeShapeType="1"/>
          </p:cNvSpPr>
          <p:nvPr/>
        </p:nvSpPr>
        <p:spPr bwMode="auto">
          <a:xfrm flipH="1">
            <a:off x="7537450" y="2420938"/>
            <a:ext cx="1600200" cy="533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66" name="Text Box 26"/>
          <p:cNvSpPr txBox="1">
            <a:spLocks noChangeArrowheads="1"/>
          </p:cNvSpPr>
          <p:nvPr/>
        </p:nvSpPr>
        <p:spPr bwMode="auto">
          <a:xfrm>
            <a:off x="2127250" y="3563938"/>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spcBef>
                <a:spcPct val="50000"/>
              </a:spcBef>
            </a:pPr>
            <a:r>
              <a:rPr lang="en-CA" sz="800" b="0">
                <a:latin typeface="Arial" charset="0"/>
                <a:cs typeface="Arial" charset="0"/>
              </a:rPr>
              <a:t>Telephone Company</a:t>
            </a:r>
          </a:p>
        </p:txBody>
      </p:sp>
      <p:sp>
        <p:nvSpPr>
          <p:cNvPr id="87067" name="Text Box 27"/>
          <p:cNvSpPr txBox="1">
            <a:spLocks noChangeArrowheads="1"/>
          </p:cNvSpPr>
          <p:nvPr/>
        </p:nvSpPr>
        <p:spPr bwMode="auto">
          <a:xfrm>
            <a:off x="4656139" y="836613"/>
            <a:ext cx="14176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r>
              <a:rPr lang="en-CA" sz="800">
                <a:latin typeface="Arial" charset="0"/>
                <a:cs typeface="Arial" charset="0"/>
              </a:rPr>
              <a:t>22 Central Ambulance </a:t>
            </a:r>
          </a:p>
          <a:p>
            <a:pPr algn="ctr" eaLnBrk="1" hangingPunct="1"/>
            <a:r>
              <a:rPr lang="en-CA" sz="800">
                <a:latin typeface="Arial" charset="0"/>
                <a:cs typeface="Arial" charset="0"/>
              </a:rPr>
              <a:t>Communications Centers</a:t>
            </a:r>
          </a:p>
        </p:txBody>
      </p:sp>
      <p:sp>
        <p:nvSpPr>
          <p:cNvPr id="87068" name="Text Box 28"/>
          <p:cNvSpPr txBox="1">
            <a:spLocks noChangeArrowheads="1"/>
          </p:cNvSpPr>
          <p:nvPr/>
        </p:nvSpPr>
        <p:spPr bwMode="auto">
          <a:xfrm>
            <a:off x="5784850" y="2192338"/>
            <a:ext cx="85883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CA" sz="800">
                <a:latin typeface="Arial" charset="0"/>
                <a:cs typeface="Arial" charset="0"/>
              </a:rPr>
              <a:t>Paging Signal</a:t>
            </a:r>
          </a:p>
        </p:txBody>
      </p:sp>
      <p:sp>
        <p:nvSpPr>
          <p:cNvPr id="87069" name="Text Box 29"/>
          <p:cNvSpPr txBox="1">
            <a:spLocks noChangeArrowheads="1"/>
          </p:cNvSpPr>
          <p:nvPr/>
        </p:nvSpPr>
        <p:spPr bwMode="auto">
          <a:xfrm>
            <a:off x="4511675" y="4724400"/>
            <a:ext cx="16002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spcBef>
                <a:spcPct val="50000"/>
              </a:spcBef>
            </a:pPr>
            <a:r>
              <a:rPr lang="en-CA" sz="800">
                <a:latin typeface="Arial" charset="0"/>
                <a:cs typeface="Arial" charset="0"/>
              </a:rPr>
              <a:t>Bell Mobility FleetNet Radio Network Switch                        (4 in Province)</a:t>
            </a:r>
          </a:p>
        </p:txBody>
      </p:sp>
      <p:sp>
        <p:nvSpPr>
          <p:cNvPr id="87070" name="Text Box 30"/>
          <p:cNvSpPr txBox="1">
            <a:spLocks noChangeArrowheads="1"/>
          </p:cNvSpPr>
          <p:nvPr/>
        </p:nvSpPr>
        <p:spPr bwMode="auto">
          <a:xfrm>
            <a:off x="6888163" y="3716338"/>
            <a:ext cx="901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r>
              <a:rPr lang="en-CA" sz="800">
                <a:latin typeface="Arial" charset="0"/>
                <a:cs typeface="Arial" charset="0"/>
              </a:rPr>
              <a:t>172 Provincial </a:t>
            </a:r>
          </a:p>
          <a:p>
            <a:pPr algn="ctr" eaLnBrk="1" hangingPunct="1"/>
            <a:r>
              <a:rPr lang="en-CA" sz="800">
                <a:latin typeface="Arial" charset="0"/>
                <a:cs typeface="Arial" charset="0"/>
              </a:rPr>
              <a:t>FleetNet Sites</a:t>
            </a:r>
          </a:p>
        </p:txBody>
      </p:sp>
      <p:sp>
        <p:nvSpPr>
          <p:cNvPr id="87071" name="Text Box 31"/>
          <p:cNvSpPr txBox="1">
            <a:spLocks noChangeArrowheads="1"/>
          </p:cNvSpPr>
          <p:nvPr/>
        </p:nvSpPr>
        <p:spPr bwMode="auto">
          <a:xfrm>
            <a:off x="6827839" y="2268538"/>
            <a:ext cx="873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r>
              <a:rPr lang="en-CA" sz="800">
                <a:latin typeface="Arial" charset="0"/>
                <a:cs typeface="Arial" charset="0"/>
              </a:rPr>
              <a:t>150 Provincial</a:t>
            </a:r>
          </a:p>
          <a:p>
            <a:pPr algn="ctr" eaLnBrk="1" hangingPunct="1"/>
            <a:r>
              <a:rPr lang="en-CA" sz="800">
                <a:latin typeface="Arial" charset="0"/>
                <a:cs typeface="Arial" charset="0"/>
              </a:rPr>
              <a:t>Paging Sites</a:t>
            </a:r>
          </a:p>
        </p:txBody>
      </p:sp>
      <p:pic>
        <p:nvPicPr>
          <p:cNvPr id="87072" name="Picture 32" descr="j038382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632450" y="5890497"/>
            <a:ext cx="4572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73" name="Picture 33" descr="Picture 00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79650" y="1196975"/>
            <a:ext cx="11430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74" name="Picture 34" descr="Picture 00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72038" y="1125539"/>
            <a:ext cx="9906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75" name="Line 35"/>
          <p:cNvSpPr>
            <a:spLocks noChangeShapeType="1"/>
          </p:cNvSpPr>
          <p:nvPr/>
        </p:nvSpPr>
        <p:spPr bwMode="auto">
          <a:xfrm flipV="1">
            <a:off x="3422650" y="1277938"/>
            <a:ext cx="1371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76" name="Text Box 36"/>
          <p:cNvSpPr txBox="1">
            <a:spLocks noChangeArrowheads="1"/>
          </p:cNvSpPr>
          <p:nvPr/>
        </p:nvSpPr>
        <p:spPr bwMode="auto">
          <a:xfrm>
            <a:off x="1974850" y="836613"/>
            <a:ext cx="1828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r>
              <a:rPr lang="en-CA" sz="800">
                <a:latin typeface="Arial" charset="0"/>
                <a:cs typeface="Arial" charset="0"/>
              </a:rPr>
              <a:t>Public Safety </a:t>
            </a:r>
          </a:p>
          <a:p>
            <a:pPr algn="ctr" eaLnBrk="1" hangingPunct="1"/>
            <a:r>
              <a:rPr lang="en-CA" sz="800">
                <a:latin typeface="Arial" charset="0"/>
                <a:cs typeface="Arial" charset="0"/>
              </a:rPr>
              <a:t>Answering Point (PSAP)</a:t>
            </a:r>
          </a:p>
        </p:txBody>
      </p:sp>
      <p:sp>
        <p:nvSpPr>
          <p:cNvPr id="87077" name="Text Box 37"/>
          <p:cNvSpPr txBox="1">
            <a:spLocks noChangeArrowheads="1"/>
          </p:cNvSpPr>
          <p:nvPr/>
        </p:nvSpPr>
        <p:spPr bwMode="auto">
          <a:xfrm>
            <a:off x="5232400" y="1916113"/>
            <a:ext cx="6731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CA" sz="800">
                <a:latin typeface="Arial" charset="0"/>
                <a:cs typeface="Arial" charset="0"/>
              </a:rPr>
              <a:t>Call Taker</a:t>
            </a:r>
          </a:p>
        </p:txBody>
      </p:sp>
      <p:sp>
        <p:nvSpPr>
          <p:cNvPr id="87078" name="Text Box 38"/>
          <p:cNvSpPr txBox="1">
            <a:spLocks noChangeArrowheads="1"/>
          </p:cNvSpPr>
          <p:nvPr/>
        </p:nvSpPr>
        <p:spPr bwMode="auto">
          <a:xfrm>
            <a:off x="5045075" y="3276601"/>
            <a:ext cx="7112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CA" sz="800">
                <a:latin typeface="Arial" charset="0"/>
                <a:cs typeface="Arial" charset="0"/>
              </a:rPr>
              <a:t>Dispatcher</a:t>
            </a:r>
          </a:p>
        </p:txBody>
      </p:sp>
      <p:sp>
        <p:nvSpPr>
          <p:cNvPr id="87079" name="Line 39"/>
          <p:cNvSpPr>
            <a:spLocks noChangeShapeType="1"/>
          </p:cNvSpPr>
          <p:nvPr/>
        </p:nvSpPr>
        <p:spPr bwMode="auto">
          <a:xfrm flipV="1">
            <a:off x="2782889" y="1628776"/>
            <a:ext cx="1990725" cy="1368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80" name="Text Box 40"/>
          <p:cNvSpPr txBox="1">
            <a:spLocks noChangeArrowheads="1"/>
          </p:cNvSpPr>
          <p:nvPr/>
        </p:nvSpPr>
        <p:spPr bwMode="auto">
          <a:xfrm>
            <a:off x="9137650" y="2725739"/>
            <a:ext cx="990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r>
              <a:rPr lang="en-CA" sz="800" dirty="0">
                <a:latin typeface="Arial" charset="0"/>
                <a:cs typeface="Arial" charset="0"/>
              </a:rPr>
              <a:t>2500 +  Provincial Response Vehicles</a:t>
            </a:r>
          </a:p>
        </p:txBody>
      </p:sp>
      <p:sp>
        <p:nvSpPr>
          <p:cNvPr id="6183" name="Text Box 41"/>
          <p:cNvSpPr txBox="1">
            <a:spLocks noChangeArrowheads="1"/>
          </p:cNvSpPr>
          <p:nvPr/>
        </p:nvSpPr>
        <p:spPr bwMode="auto">
          <a:xfrm>
            <a:off x="8985250" y="89693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spcBef>
                <a:spcPct val="50000"/>
              </a:spcBef>
            </a:pPr>
            <a:endParaRPr lang="en-CA" sz="1800" b="0">
              <a:latin typeface="Arial" charset="0"/>
              <a:cs typeface="Arial" charset="0"/>
            </a:endParaRPr>
          </a:p>
        </p:txBody>
      </p:sp>
      <p:sp>
        <p:nvSpPr>
          <p:cNvPr id="87082" name="Text Box 42"/>
          <p:cNvSpPr txBox="1">
            <a:spLocks noChangeArrowheads="1"/>
          </p:cNvSpPr>
          <p:nvPr/>
        </p:nvSpPr>
        <p:spPr bwMode="auto">
          <a:xfrm>
            <a:off x="8832850" y="836613"/>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spcBef>
                <a:spcPct val="50000"/>
              </a:spcBef>
            </a:pPr>
            <a:r>
              <a:rPr lang="en-CA" sz="800" dirty="0">
                <a:latin typeface="Arial" charset="0"/>
                <a:cs typeface="Arial" charset="0"/>
              </a:rPr>
              <a:t>500 +         Ambulance Bases</a:t>
            </a:r>
          </a:p>
        </p:txBody>
      </p:sp>
      <p:pic>
        <p:nvPicPr>
          <p:cNvPr id="87083" name="Picture 43" descr="Picture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36565" y="5563394"/>
            <a:ext cx="762000"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84" name="Line 44"/>
          <p:cNvSpPr>
            <a:spLocks noChangeShapeType="1"/>
          </p:cNvSpPr>
          <p:nvPr/>
        </p:nvSpPr>
        <p:spPr bwMode="auto">
          <a:xfrm flipV="1">
            <a:off x="4991100" y="3429000"/>
            <a:ext cx="2184401" cy="213439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sz="1800"/>
          </a:p>
        </p:txBody>
      </p:sp>
      <p:sp>
        <p:nvSpPr>
          <p:cNvPr id="87085" name="Line 45"/>
          <p:cNvSpPr>
            <a:spLocks noChangeShapeType="1"/>
          </p:cNvSpPr>
          <p:nvPr/>
        </p:nvSpPr>
        <p:spPr bwMode="auto">
          <a:xfrm>
            <a:off x="7319963" y="3213100"/>
            <a:ext cx="1223962" cy="17287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CA" sz="1800"/>
          </a:p>
        </p:txBody>
      </p:sp>
      <p:pic>
        <p:nvPicPr>
          <p:cNvPr id="87086" name="Picture 46" descr="hm00222_"/>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77200" y="5867400"/>
            <a:ext cx="431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87" name="Text Box 47"/>
          <p:cNvSpPr txBox="1">
            <a:spLocks noChangeArrowheads="1"/>
          </p:cNvSpPr>
          <p:nvPr/>
        </p:nvSpPr>
        <p:spPr bwMode="auto">
          <a:xfrm>
            <a:off x="8759825" y="4076701"/>
            <a:ext cx="14478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spcBef>
                <a:spcPct val="50000"/>
              </a:spcBef>
            </a:pPr>
            <a:r>
              <a:rPr lang="en-US" sz="800">
                <a:latin typeface="Arial" charset="0"/>
                <a:cs typeface="Arial" charset="0"/>
              </a:rPr>
              <a:t>600 Hospitals &amp; Clinics</a:t>
            </a:r>
          </a:p>
        </p:txBody>
      </p:sp>
      <p:pic>
        <p:nvPicPr>
          <p:cNvPr id="87088" name="Picture 48" descr="j0303499"/>
          <p:cNvPicPr>
            <a:picLocks noChangeAspect="1" noChangeArrowheads="1" noCrop="1"/>
          </p:cNvPicPr>
          <p:nvPr/>
        </p:nvPicPr>
        <p:blipFill>
          <a:blip r:embed="rId26">
            <a:extLst>
              <a:ext uri="{28A0092B-C50C-407E-A947-70E740481C1C}">
                <a14:useLocalDpi xmlns:a14="http://schemas.microsoft.com/office/drawing/2010/main" val="0"/>
              </a:ext>
            </a:extLst>
          </a:blip>
          <a:srcRect/>
          <a:stretch>
            <a:fillRect/>
          </a:stretch>
        </p:blipFill>
        <p:spPr bwMode="auto">
          <a:xfrm>
            <a:off x="9137651" y="4402138"/>
            <a:ext cx="492125"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91" name="Picture 51" descr="j0311342"/>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816475" y="3810001"/>
            <a:ext cx="941388"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92" name="Picture 8" descr="DSC00666"/>
          <p:cNvPicPr>
            <a:picLocks noGrp="1" noChangeAspect="1" noChangeArrowheads="1"/>
          </p:cNvPicPr>
          <p:nvPr>
            <p:ph type="body" idx="4294967295"/>
          </p:nvPr>
        </p:nvPicPr>
        <p:blipFill>
          <a:blip r:embed="rId28">
            <a:extLst>
              <a:ext uri="{28A0092B-C50C-407E-A947-70E740481C1C}">
                <a14:useLocalDpi xmlns:a14="http://schemas.microsoft.com/office/drawing/2010/main" val="0"/>
              </a:ext>
            </a:extLst>
          </a:blip>
          <a:srcRect/>
          <a:stretch>
            <a:fillRect/>
          </a:stretch>
        </p:blipFill>
        <p:spPr>
          <a:xfrm>
            <a:off x="4727576" y="2520952"/>
            <a:ext cx="1006475" cy="755650"/>
          </a:xfrm>
        </p:spPr>
      </p:pic>
      <p:sp>
        <p:nvSpPr>
          <p:cNvPr id="6193" name="TextBox 51"/>
          <p:cNvSpPr txBox="1">
            <a:spLocks noChangeArrowheads="1"/>
          </p:cNvSpPr>
          <p:nvPr/>
        </p:nvSpPr>
        <p:spPr bwMode="auto">
          <a:xfrm>
            <a:off x="1738313" y="214313"/>
            <a:ext cx="284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400">
                <a:latin typeface="Arial" charset="0"/>
                <a:cs typeface="Arial" charset="0"/>
              </a:rPr>
              <a:t>External Partners</a:t>
            </a:r>
            <a:endParaRPr lang="en-CA" sz="2400">
              <a:latin typeface="Arial" charset="0"/>
              <a:cs typeface="Arial" charset="0"/>
            </a:endParaRPr>
          </a:p>
        </p:txBody>
      </p:sp>
      <p:sp>
        <p:nvSpPr>
          <p:cNvPr id="6194" name="TextBox 52"/>
          <p:cNvSpPr txBox="1">
            <a:spLocks noChangeArrowheads="1"/>
          </p:cNvSpPr>
          <p:nvPr/>
        </p:nvSpPr>
        <p:spPr bwMode="auto">
          <a:xfrm>
            <a:off x="5159376" y="260350"/>
            <a:ext cx="242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400">
                <a:latin typeface="Arial" charset="0"/>
                <a:cs typeface="Arial" charset="0"/>
              </a:rPr>
              <a:t>MOH </a:t>
            </a:r>
            <a:endParaRPr lang="en-CA" sz="2400">
              <a:latin typeface="Arial" charset="0"/>
              <a:cs typeface="Arial" charset="0"/>
            </a:endParaRPr>
          </a:p>
        </p:txBody>
      </p:sp>
      <p:sp>
        <p:nvSpPr>
          <p:cNvPr id="6195" name="TextBox 51"/>
          <p:cNvSpPr txBox="1">
            <a:spLocks noChangeArrowheads="1"/>
          </p:cNvSpPr>
          <p:nvPr/>
        </p:nvSpPr>
        <p:spPr bwMode="auto">
          <a:xfrm>
            <a:off x="7751763" y="188913"/>
            <a:ext cx="2773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400">
                <a:latin typeface="Arial" charset="0"/>
                <a:cs typeface="Arial" charset="0"/>
              </a:rPr>
              <a:t>External Partners</a:t>
            </a:r>
            <a:endParaRPr lang="en-CA" sz="2400">
              <a:latin typeface="Arial" charset="0"/>
              <a:cs typeface="Arial" charset="0"/>
            </a:endParaRPr>
          </a:p>
        </p:txBody>
      </p:sp>
    </p:spTree>
    <p:extLst>
      <p:ext uri="{BB962C8B-B14F-4D97-AF65-F5344CB8AC3E}">
        <p14:creationId xmlns:p14="http://schemas.microsoft.com/office/powerpoint/2010/main" val="3289791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87072"/>
                                        </p:tgtEl>
                                        <p:attrNameLst>
                                          <p:attrName>style.visibility</p:attrName>
                                        </p:attrNameLst>
                                      </p:cBhvr>
                                      <p:to>
                                        <p:strVal val="visible"/>
                                      </p:to>
                                    </p:set>
                                    <p:animEffect transition="in" filter="box(in)">
                                      <p:cBhvr>
                                        <p:cTn id="7" dur="500"/>
                                        <p:tgtEl>
                                          <p:spTgt spid="87072"/>
                                        </p:tgtEl>
                                      </p:cBhvr>
                                    </p:animEffect>
                                  </p:childTnLst>
                                </p:cTn>
                              </p:par>
                              <p:par>
                                <p:cTn id="8" presetID="35" presetClass="path" presetSubtype="0" accel="50000" decel="50000" fill="hold" nodeType="withEffect">
                                  <p:stCondLst>
                                    <p:cond delay="0"/>
                                  </p:stCondLst>
                                  <p:childTnLst>
                                    <p:animMotion origin="layout" path="M 0.05 -2.22222E-6 L -0.25 -2.22222E-6 " pathEditMode="relative" rAng="0" ptsTypes="AA">
                                      <p:cBhvr>
                                        <p:cTn id="9" dur="3000" fill="hold"/>
                                        <p:tgtEl>
                                          <p:spTgt spid="87072"/>
                                        </p:tgtEl>
                                        <p:attrNameLst>
                                          <p:attrName>ppt_x</p:attrName>
                                          <p:attrName>ppt_y</p:attrName>
                                        </p:attrNameLst>
                                      </p:cBhvr>
                                      <p:rCtr x="-15000" y="0"/>
                                    </p:animMotion>
                                  </p:childTnLst>
                                  <p:subTnLst>
                                    <p:set>
                                      <p:cBhvr override="childStyle">
                                        <p:cTn dur="1" fill="hold" display="0" masterRel="sameClick" afterEffect="1">
                                          <p:stCondLst>
                                            <p:cond evt="end" delay="0">
                                              <p:tn val="8"/>
                                            </p:cond>
                                          </p:stCondLst>
                                        </p:cTn>
                                        <p:tgtEl>
                                          <p:spTgt spid="87072"/>
                                        </p:tgtEl>
                                        <p:attrNameLst>
                                          <p:attrName>style.visibility</p:attrName>
                                        </p:attrNameLst>
                                      </p:cBhvr>
                                      <p:to>
                                        <p:strVal val="hidden"/>
                                      </p:to>
                                    </p:set>
                                    <p:audio>
                                      <p:cMediaNode>
                                        <p:cTn display="0" masterRel="sameClick">
                                          <p:stCondLst>
                                            <p:cond evt="begin" delay="0">
                                              <p:tn val="8"/>
                                            </p:cond>
                                          </p:stCondLst>
                                          <p:endCondLst>
                                            <p:cond evt="onStopAudio" delay="0">
                                              <p:tgtEl>
                                                <p:sldTgt/>
                                              </p:tgtEl>
                                            </p:cond>
                                          </p:endCondLst>
                                        </p:cTn>
                                        <p:tgtEl>
                                          <p:sndTgt r:embed="rId3" name="carcrash.wav"/>
                                        </p:tgtEl>
                                      </p:cMediaNode>
                                    </p:audio>
                                  </p:subTnLst>
                                </p:cTn>
                              </p:par>
                            </p:childTnLst>
                          </p:cTn>
                        </p:par>
                        <p:par>
                          <p:cTn id="10" fill="hold" nodeType="afterGroup">
                            <p:stCondLst>
                              <p:cond delay="3000"/>
                            </p:stCondLst>
                            <p:childTnLst>
                              <p:par>
                                <p:cTn id="11" presetID="1" presetClass="entr" presetSubtype="0" fill="hold" nodeType="afterEffect">
                                  <p:stCondLst>
                                    <p:cond delay="0"/>
                                  </p:stCondLst>
                                  <p:childTnLst>
                                    <p:set>
                                      <p:cBhvr>
                                        <p:cTn id="12" dur="1" fill="hold">
                                          <p:stCondLst>
                                            <p:cond delay="0"/>
                                          </p:stCondLst>
                                        </p:cTn>
                                        <p:tgtEl>
                                          <p:spTgt spid="8704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70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0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0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054"/>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87056"/>
                                        </p:tgtEl>
                                        <p:attrNameLst>
                                          <p:attrName>style.visibility</p:attrName>
                                        </p:attrNameLst>
                                      </p:cBhvr>
                                      <p:to>
                                        <p:strVal val="visible"/>
                                      </p:to>
                                    </p:set>
                                  </p:childTnLst>
                                  <p:subTnLst>
                                    <p:audio>
                                      <p:cMediaNode>
                                        <p:cTn display="0" masterRel="sameClick">
                                          <p:stCondLst>
                                            <p:cond evt="begin" delay="0">
                                              <p:tn val="24"/>
                                            </p:cond>
                                          </p:stCondLst>
                                          <p:endCondLst>
                                            <p:cond evt="onStopAudio" delay="0">
                                              <p:tgtEl>
                                                <p:sldTgt/>
                                              </p:tgtEl>
                                            </p:cond>
                                          </p:endCondLst>
                                        </p:cTn>
                                        <p:tgtEl>
                                          <p:sndTgt r:embed="rId4" name="old-phone-ring1.wav"/>
                                        </p:tgtEl>
                                      </p:cMediaNode>
                                    </p:audio>
                                  </p:subTnLst>
                                </p:cTn>
                              </p:par>
                              <p:par>
                                <p:cTn id="26" presetID="1" presetClass="entr" presetSubtype="0" fill="hold" grpId="1" nodeType="withEffect">
                                  <p:stCondLst>
                                    <p:cond delay="0"/>
                                  </p:stCondLst>
                                  <p:childTnLst>
                                    <p:set>
                                      <p:cBhvr>
                                        <p:cTn id="27" dur="1" fill="hold">
                                          <p:stCondLst>
                                            <p:cond delay="0"/>
                                          </p:stCondLst>
                                        </p:cTn>
                                        <p:tgtEl>
                                          <p:spTgt spid="8706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705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705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7059"/>
                                        </p:tgtEl>
                                        <p:attrNameLst>
                                          <p:attrName>style.visibility</p:attrName>
                                        </p:attrNameLst>
                                      </p:cBhvr>
                                      <p:to>
                                        <p:strVal val="visible"/>
                                      </p:to>
                                    </p:set>
                                  </p:childTnLst>
                                  <p:subTnLst>
                                    <p:audio>
                                      <p:cMediaNode>
                                        <p:cTn display="0" masterRel="sameClick">
                                          <p:stCondLst>
                                            <p:cond evt="begin" delay="0">
                                              <p:tn val="32"/>
                                            </p:cond>
                                          </p:stCondLst>
                                          <p:endCondLst>
                                            <p:cond evt="onStopAudio" delay="0">
                                              <p:tgtEl>
                                                <p:sldTgt/>
                                              </p:tgtEl>
                                            </p:cond>
                                          </p:endCondLst>
                                        </p:cTn>
                                        <p:tgtEl>
                                          <p:sndTgt r:embed="rId4" name="old-phone-ring1.wav"/>
                                        </p:tgtEl>
                                      </p:cMediaNode>
                                    </p:audio>
                                  </p:subTnLst>
                                </p:cTn>
                              </p:par>
                              <p:par>
                                <p:cTn id="34" presetID="1" presetClass="entr" presetSubtype="0" fill="hold" grpId="0" nodeType="withEffect">
                                  <p:stCondLst>
                                    <p:cond delay="0"/>
                                  </p:stCondLst>
                                  <p:childTnLst>
                                    <p:set>
                                      <p:cBhvr>
                                        <p:cTn id="35" dur="1" fill="hold">
                                          <p:stCondLst>
                                            <p:cond delay="0"/>
                                          </p:stCondLst>
                                        </p:cTn>
                                        <p:tgtEl>
                                          <p:spTgt spid="8707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87073"/>
                                        </p:tgtEl>
                                        <p:attrNameLst>
                                          <p:attrName>style.visibility</p:attrName>
                                        </p:attrNameLst>
                                      </p:cBhvr>
                                      <p:to>
                                        <p:strVal val="visible"/>
                                      </p:to>
                                    </p:set>
                                  </p:childTnLst>
                                  <p:subTnLst>
                                    <p:audio>
                                      <p:cMediaNode>
                                        <p:cTn display="0" masterRel="sameClick">
                                          <p:stCondLst>
                                            <p:cond evt="begin" delay="0">
                                              <p:tn val="38"/>
                                            </p:cond>
                                          </p:stCondLst>
                                          <p:endCondLst>
                                            <p:cond evt="onStopAudio" delay="0">
                                              <p:tgtEl>
                                                <p:sldTgt/>
                                              </p:tgtEl>
                                            </p:cond>
                                          </p:endCondLst>
                                        </p:cTn>
                                        <p:tgtEl>
                                          <p:sndTgt r:embed="rId5" name="PSAP.wav"/>
                                        </p:tgtEl>
                                      </p:cMediaNode>
                                    </p:audio>
                                  </p:sub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7075"/>
                                        </p:tgtEl>
                                        <p:attrNameLst>
                                          <p:attrName>style.visibility</p:attrName>
                                        </p:attrNameLst>
                                      </p:cBhvr>
                                      <p:to>
                                        <p:strVal val="visible"/>
                                      </p:to>
                                    </p:set>
                                  </p:childTnLst>
                                  <p:subTnLst>
                                    <p:audio>
                                      <p:cMediaNode>
                                        <p:cTn display="0" masterRel="sameClick">
                                          <p:stCondLst>
                                            <p:cond evt="begin" delay="0">
                                              <p:tn val="42"/>
                                            </p:cond>
                                          </p:stCondLst>
                                          <p:endCondLst>
                                            <p:cond evt="onStopAudio" delay="0">
                                              <p:tgtEl>
                                                <p:sldTgt/>
                                              </p:tgtEl>
                                            </p:cond>
                                          </p:endCondLst>
                                        </p:cTn>
                                        <p:tgtEl>
                                          <p:sndTgt r:embed="rId6" name="January 23, 2009 CACC Receiving Call.wav"/>
                                        </p:tgtEl>
                                      </p:cMediaNode>
                                    </p:audio>
                                  </p:subTnLst>
                                </p:cTn>
                              </p:par>
                              <p:par>
                                <p:cTn id="44" presetID="1" presetClass="entr" presetSubtype="0" fill="hold" nodeType="withEffect">
                                  <p:stCondLst>
                                    <p:cond delay="0"/>
                                  </p:stCondLst>
                                  <p:childTnLst>
                                    <p:set>
                                      <p:cBhvr>
                                        <p:cTn id="45" dur="1" fill="hold">
                                          <p:stCondLst>
                                            <p:cond delay="0"/>
                                          </p:stCondLst>
                                        </p:cTn>
                                        <p:tgtEl>
                                          <p:spTgt spid="87074"/>
                                        </p:tgtEl>
                                        <p:attrNameLst>
                                          <p:attrName>style.visibility</p:attrName>
                                        </p:attrNameLst>
                                      </p:cBhvr>
                                      <p:to>
                                        <p:strVal val="visible"/>
                                      </p:to>
                                    </p:set>
                                  </p:childTnLst>
                                </p:cTn>
                              </p:par>
                              <p:par>
                                <p:cTn id="46" presetID="1" presetClass="entr" presetSubtype="0" fill="hold" grpId="0" nodeType="withEffect">
                                  <p:stCondLst>
                                    <p:cond delay="0"/>
                                  </p:stCondLst>
                                  <p:iterate type="lt">
                                    <p:tmAbs val="0"/>
                                  </p:iterate>
                                  <p:childTnLst>
                                    <p:set>
                                      <p:cBhvr>
                                        <p:cTn id="47" dur="1" fill="hold">
                                          <p:stCondLst>
                                            <p:cond delay="0"/>
                                          </p:stCondLst>
                                        </p:cTn>
                                        <p:tgtEl>
                                          <p:spTgt spid="87067"/>
                                        </p:tgtEl>
                                        <p:attrNameLst>
                                          <p:attrName>style.visibility</p:attrName>
                                        </p:attrNameLst>
                                      </p:cBhvr>
                                      <p:to>
                                        <p:strVal val="visible"/>
                                      </p:to>
                                    </p:set>
                                  </p:childTnLst>
                                </p:cTn>
                              </p:par>
                              <p:par>
                                <p:cTn id="48" presetID="4" presetClass="exit" presetSubtype="16" fill="hold" nodeType="withEffect">
                                  <p:stCondLst>
                                    <p:cond delay="0"/>
                                  </p:stCondLst>
                                  <p:childTnLst>
                                    <p:animEffect transition="out" filter="box(in)">
                                      <p:cBhvr>
                                        <p:cTn id="49" dur="500"/>
                                        <p:tgtEl>
                                          <p:spTgt spid="87073"/>
                                        </p:tgtEl>
                                      </p:cBhvr>
                                    </p:animEffect>
                                    <p:set>
                                      <p:cBhvr>
                                        <p:cTn id="50" dur="1" fill="hold">
                                          <p:stCondLst>
                                            <p:cond delay="499"/>
                                          </p:stCondLst>
                                        </p:cTn>
                                        <p:tgtEl>
                                          <p:spTgt spid="87073"/>
                                        </p:tgtEl>
                                        <p:attrNameLst>
                                          <p:attrName>style.visibility</p:attrName>
                                        </p:attrNameLst>
                                      </p:cBhvr>
                                      <p:to>
                                        <p:strVal val="hidden"/>
                                      </p:to>
                                    </p:set>
                                  </p:childTnLst>
                                </p:cTn>
                              </p:par>
                              <p:par>
                                <p:cTn id="51" presetID="4" presetClass="exit" presetSubtype="16" fill="hold" grpId="1" nodeType="withEffect">
                                  <p:stCondLst>
                                    <p:cond delay="0"/>
                                  </p:stCondLst>
                                  <p:childTnLst>
                                    <p:animEffect transition="out" filter="box(in)">
                                      <p:cBhvr>
                                        <p:cTn id="52" dur="500"/>
                                        <p:tgtEl>
                                          <p:spTgt spid="87076"/>
                                        </p:tgtEl>
                                      </p:cBhvr>
                                    </p:animEffect>
                                    <p:set>
                                      <p:cBhvr>
                                        <p:cTn id="53" dur="1" fill="hold">
                                          <p:stCondLst>
                                            <p:cond delay="499"/>
                                          </p:stCondLst>
                                        </p:cTn>
                                        <p:tgtEl>
                                          <p:spTgt spid="87076"/>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8707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8707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7060"/>
                                        </p:tgtEl>
                                        <p:attrNameLst>
                                          <p:attrName>style.visibility</p:attrName>
                                        </p:attrNameLst>
                                      </p:cBhvr>
                                      <p:to>
                                        <p:strVal val="visible"/>
                                      </p:to>
                                    </p:set>
                                  </p:childTnLst>
                                </p:cTn>
                              </p:par>
                              <p:par>
                                <p:cTn id="60" presetID="18" presetClass="emph" presetSubtype="0" fill="hold" grpId="2" nodeType="withEffect">
                                  <p:stCondLst>
                                    <p:cond delay="0"/>
                                  </p:stCondLst>
                                  <p:iterate type="lt">
                                    <p:tmPct val="4000"/>
                                  </p:iterate>
                                  <p:childTnLst>
                                    <p:set>
                                      <p:cBhvr override="childStyle">
                                        <p:cTn id="61" dur="2000" fill="hold"/>
                                        <p:tgtEl>
                                          <p:spTgt spid="87067"/>
                                        </p:tgtEl>
                                        <p:attrNameLst>
                                          <p:attrName>style.textDecorationUnderline</p:attrName>
                                        </p:attrNameLst>
                                      </p:cBhvr>
                                      <p:to>
                                        <p:strVal val="true"/>
                                      </p:to>
                                    </p:set>
                                  </p:childTnLst>
                                </p:cTn>
                              </p:par>
                              <p:par>
                                <p:cTn id="62" presetID="5" presetClass="exit" presetSubtype="10" fill="hold" grpId="1" nodeType="withEffect">
                                  <p:stCondLst>
                                    <p:cond delay="0"/>
                                  </p:stCondLst>
                                  <p:childTnLst>
                                    <p:animEffect transition="out" filter="checkerboard(across)">
                                      <p:cBhvr>
                                        <p:cTn id="63" dur="500"/>
                                        <p:tgtEl>
                                          <p:spTgt spid="87075"/>
                                        </p:tgtEl>
                                      </p:cBhvr>
                                    </p:animEffect>
                                    <p:set>
                                      <p:cBhvr>
                                        <p:cTn id="64" dur="1" fill="hold">
                                          <p:stCondLst>
                                            <p:cond delay="499"/>
                                          </p:stCondLst>
                                        </p:cTn>
                                        <p:tgtEl>
                                          <p:spTgt spid="8707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87078"/>
                                        </p:tgtEl>
                                        <p:attrNameLst>
                                          <p:attrName>style.visibility</p:attrName>
                                        </p:attrNameLst>
                                      </p:cBhvr>
                                      <p:to>
                                        <p:strVal val="visible"/>
                                      </p:to>
                                    </p:set>
                                  </p:childTnLst>
                                </p:cTn>
                              </p:par>
                              <p:par>
                                <p:cTn id="67" presetID="4" presetClass="exit" presetSubtype="16" fill="hold" grpId="1" nodeType="withEffect">
                                  <p:stCondLst>
                                    <p:cond delay="0"/>
                                  </p:stCondLst>
                                  <p:childTnLst>
                                    <p:animEffect transition="out" filter="box(in)">
                                      <p:cBhvr>
                                        <p:cTn id="68" dur="500"/>
                                        <p:tgtEl>
                                          <p:spTgt spid="87059"/>
                                        </p:tgtEl>
                                      </p:cBhvr>
                                    </p:animEffect>
                                    <p:set>
                                      <p:cBhvr>
                                        <p:cTn id="69" dur="1" fill="hold">
                                          <p:stCondLst>
                                            <p:cond delay="499"/>
                                          </p:stCondLst>
                                        </p:cTn>
                                        <p:tgtEl>
                                          <p:spTgt spid="87059"/>
                                        </p:tgtEl>
                                        <p:attrNameLst>
                                          <p:attrName>style.visibility</p:attrName>
                                        </p:attrNameLst>
                                      </p:cBhvr>
                                      <p:to>
                                        <p:strVal val="hidden"/>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87061"/>
                                        </p:tgtEl>
                                        <p:attrNameLst>
                                          <p:attrName>style.visibility</p:attrName>
                                        </p:attrNameLst>
                                      </p:cBhvr>
                                      <p:to>
                                        <p:strVal val="visible"/>
                                      </p:to>
                                    </p:set>
                                  </p:childTnLst>
                                  <p:subTnLst>
                                    <p:audio>
                                      <p:cMediaNode>
                                        <p:cTn display="0" masterRel="sameClick">
                                          <p:stCondLst>
                                            <p:cond evt="begin" delay="0">
                                              <p:tn val="72"/>
                                            </p:cond>
                                          </p:stCondLst>
                                          <p:endCondLst>
                                            <p:cond evt="onStopAudio" delay="0">
                                              <p:tgtEl>
                                                <p:sldTgt/>
                                              </p:tgtEl>
                                            </p:cond>
                                          </p:endCondLst>
                                        </p:cTn>
                                        <p:tgtEl>
                                          <p:sndTgt r:embed="rId7" name="January 23, 2009 Base Page.wav"/>
                                        </p:tgtEl>
                                      </p:cMediaNode>
                                    </p:audio>
                                  </p:subTnLst>
                                </p:cTn>
                              </p:par>
                              <p:par>
                                <p:cTn id="74" presetID="2" presetClass="entr" presetSubtype="2" fill="hold" grpId="0" nodeType="withEffect">
                                  <p:stCondLst>
                                    <p:cond delay="0"/>
                                  </p:stCondLst>
                                  <p:iterate type="lt">
                                    <p:tmPct val="0"/>
                                  </p:iterate>
                                  <p:childTnLst>
                                    <p:set>
                                      <p:cBhvr>
                                        <p:cTn id="75" dur="1" fill="hold">
                                          <p:stCondLst>
                                            <p:cond delay="0"/>
                                          </p:stCondLst>
                                        </p:cTn>
                                        <p:tgtEl>
                                          <p:spTgt spid="87082"/>
                                        </p:tgtEl>
                                        <p:attrNameLst>
                                          <p:attrName>style.visibility</p:attrName>
                                        </p:attrNameLst>
                                      </p:cBhvr>
                                      <p:to>
                                        <p:strVal val="visible"/>
                                      </p:to>
                                    </p:set>
                                    <p:anim calcmode="lin" valueType="num">
                                      <p:cBhvr additive="base">
                                        <p:cTn id="76" dur="500" fill="hold"/>
                                        <p:tgtEl>
                                          <p:spTgt spid="87082"/>
                                        </p:tgtEl>
                                        <p:attrNameLst>
                                          <p:attrName>ppt_x</p:attrName>
                                        </p:attrNameLst>
                                      </p:cBhvr>
                                      <p:tavLst>
                                        <p:tav tm="0">
                                          <p:val>
                                            <p:strVal val="1+#ppt_w/2"/>
                                          </p:val>
                                        </p:tav>
                                        <p:tav tm="100000">
                                          <p:val>
                                            <p:strVal val="#ppt_x"/>
                                          </p:val>
                                        </p:tav>
                                      </p:tavLst>
                                    </p:anim>
                                    <p:anim calcmode="lin" valueType="num">
                                      <p:cBhvr additive="base">
                                        <p:cTn id="77" dur="500" fill="hold"/>
                                        <p:tgtEl>
                                          <p:spTgt spid="87082"/>
                                        </p:tgtEl>
                                        <p:attrNameLst>
                                          <p:attrName>ppt_y</p:attrName>
                                        </p:attrNameLst>
                                      </p:cBhvr>
                                      <p:tavLst>
                                        <p:tav tm="0">
                                          <p:val>
                                            <p:strVal val="#ppt_y"/>
                                          </p:val>
                                        </p:tav>
                                        <p:tav tm="100000">
                                          <p:val>
                                            <p:strVal val="#ppt_y"/>
                                          </p:val>
                                        </p:tav>
                                      </p:tavLst>
                                    </p:anim>
                                  </p:childTnLst>
                                </p:cTn>
                              </p:par>
                              <p:par>
                                <p:cTn id="78" presetID="1" presetClass="entr" presetSubtype="0" fill="hold" grpId="0" nodeType="withEffect">
                                  <p:stCondLst>
                                    <p:cond delay="0"/>
                                  </p:stCondLst>
                                  <p:childTnLst>
                                    <p:set>
                                      <p:cBhvr>
                                        <p:cTn id="79" dur="1" fill="hold">
                                          <p:stCondLst>
                                            <p:cond delay="0"/>
                                          </p:stCondLst>
                                        </p:cTn>
                                        <p:tgtEl>
                                          <p:spTgt spid="8706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8704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87071"/>
                                        </p:tgtEl>
                                        <p:attrNameLst>
                                          <p:attrName>style.visibility</p:attrName>
                                        </p:attrNameLst>
                                      </p:cBhvr>
                                      <p:to>
                                        <p:strVal val="visible"/>
                                      </p:to>
                                    </p:set>
                                  </p:childTnLst>
                                </p:cTn>
                              </p:par>
                              <p:par>
                                <p:cTn id="84" presetID="18" presetClass="emph" presetSubtype="0" fill="hold" grpId="2" nodeType="withEffect">
                                  <p:stCondLst>
                                    <p:cond delay="0"/>
                                  </p:stCondLst>
                                  <p:iterate type="lt">
                                    <p:tmPct val="4000"/>
                                  </p:iterate>
                                  <p:childTnLst>
                                    <p:set>
                                      <p:cBhvr override="childStyle">
                                        <p:cTn id="85" dur="5000" fill="hold"/>
                                        <p:tgtEl>
                                          <p:spTgt spid="87082"/>
                                        </p:tgtEl>
                                        <p:attrNameLst>
                                          <p:attrName>style.textDecorationUnderline</p:attrName>
                                        </p:attrNameLst>
                                      </p:cBhvr>
                                      <p:to>
                                        <p:strVal val="true"/>
                                      </p:to>
                                    </p:set>
                                  </p:childTnLst>
                                </p:cTn>
                              </p:par>
                              <p:par>
                                <p:cTn id="86" presetID="1" presetClass="entr" presetSubtype="0" fill="hold" grpId="0" nodeType="withEffect">
                                  <p:stCondLst>
                                    <p:cond delay="0"/>
                                  </p:stCondLst>
                                  <p:childTnLst>
                                    <p:set>
                                      <p:cBhvr>
                                        <p:cTn id="87" dur="1" fill="hold">
                                          <p:stCondLst>
                                            <p:cond delay="0"/>
                                          </p:stCondLst>
                                        </p:cTn>
                                        <p:tgtEl>
                                          <p:spTgt spid="87062"/>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87051"/>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2" presetClass="entr" presetSubtype="2" fill="hold" nodeType="clickEffect">
                                  <p:stCondLst>
                                    <p:cond delay="0"/>
                                  </p:stCondLst>
                                  <p:childTnLst>
                                    <p:set>
                                      <p:cBhvr>
                                        <p:cTn id="93" dur="1" fill="hold">
                                          <p:stCondLst>
                                            <p:cond delay="0"/>
                                          </p:stCondLst>
                                        </p:cTn>
                                        <p:tgtEl>
                                          <p:spTgt spid="87043"/>
                                        </p:tgtEl>
                                        <p:attrNameLst>
                                          <p:attrName>style.visibility</p:attrName>
                                        </p:attrNameLst>
                                      </p:cBhvr>
                                      <p:to>
                                        <p:strVal val="visible"/>
                                      </p:to>
                                    </p:set>
                                    <p:anim calcmode="lin" valueType="num">
                                      <p:cBhvr additive="base">
                                        <p:cTn id="94" dur="500" fill="hold"/>
                                        <p:tgtEl>
                                          <p:spTgt spid="87043"/>
                                        </p:tgtEl>
                                        <p:attrNameLst>
                                          <p:attrName>ppt_x</p:attrName>
                                        </p:attrNameLst>
                                      </p:cBhvr>
                                      <p:tavLst>
                                        <p:tav tm="0">
                                          <p:val>
                                            <p:strVal val="1+#ppt_w/2"/>
                                          </p:val>
                                        </p:tav>
                                        <p:tav tm="100000">
                                          <p:val>
                                            <p:strVal val="#ppt_x"/>
                                          </p:val>
                                        </p:tav>
                                      </p:tavLst>
                                    </p:anim>
                                    <p:anim calcmode="lin" valueType="num">
                                      <p:cBhvr additive="base">
                                        <p:cTn id="95" dur="500" fill="hold"/>
                                        <p:tgtEl>
                                          <p:spTgt spid="8704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2"/>
                                            </p:cond>
                                          </p:stCondLst>
                                          <p:endCondLst>
                                            <p:cond evt="onStopAudio" delay="0">
                                              <p:tgtEl>
                                                <p:sldTgt/>
                                              </p:tgtEl>
                                            </p:cond>
                                          </p:endCondLst>
                                        </p:cTn>
                                        <p:tgtEl>
                                          <p:sndTgt r:embed="rId8" name="January 23, 2009 Vehicle going Mobile.wav"/>
                                        </p:tgtEl>
                                      </p:cMediaNode>
                                    </p:audio>
                                  </p:subTnLst>
                                </p:cTn>
                              </p:par>
                              <p:par>
                                <p:cTn id="96" presetID="1" presetClass="entr" presetSubtype="0" fill="hold" grpId="0" nodeType="withEffect">
                                  <p:stCondLst>
                                    <p:cond delay="0"/>
                                  </p:stCondLst>
                                  <p:iterate type="lt">
                                    <p:tmAbs val="0"/>
                                  </p:iterate>
                                  <p:childTnLst>
                                    <p:set>
                                      <p:cBhvr>
                                        <p:cTn id="97" dur="1" fill="hold">
                                          <p:stCondLst>
                                            <p:cond delay="0"/>
                                          </p:stCondLst>
                                        </p:cTn>
                                        <p:tgtEl>
                                          <p:spTgt spid="87080"/>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87053"/>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87069"/>
                                        </p:tgtEl>
                                        <p:attrNameLst>
                                          <p:attrName>style.visibility</p:attrName>
                                        </p:attrNameLst>
                                      </p:cBhvr>
                                      <p:to>
                                        <p:strVal val="visible"/>
                                      </p:to>
                                    </p:set>
                                  </p:childTnLst>
                                </p:cTn>
                              </p:par>
                            </p:childTnLst>
                          </p:cTn>
                        </p:par>
                        <p:par>
                          <p:cTn id="102" fill="hold" nodeType="afterGroup">
                            <p:stCondLst>
                              <p:cond delay="500"/>
                            </p:stCondLst>
                            <p:childTnLst>
                              <p:par>
                                <p:cTn id="103" presetID="5" presetClass="exit" presetSubtype="10" fill="hold" grpId="1" nodeType="afterEffect">
                                  <p:stCondLst>
                                    <p:cond delay="0"/>
                                  </p:stCondLst>
                                  <p:childTnLst>
                                    <p:animEffect transition="out" filter="checkerboard(across)">
                                      <p:cBhvr>
                                        <p:cTn id="104" dur="500"/>
                                        <p:tgtEl>
                                          <p:spTgt spid="87062"/>
                                        </p:tgtEl>
                                      </p:cBhvr>
                                    </p:animEffect>
                                    <p:set>
                                      <p:cBhvr>
                                        <p:cTn id="105" dur="1" fill="hold">
                                          <p:stCondLst>
                                            <p:cond delay="499"/>
                                          </p:stCondLst>
                                        </p:cTn>
                                        <p:tgtEl>
                                          <p:spTgt spid="87062"/>
                                        </p:tgtEl>
                                        <p:attrNameLst>
                                          <p:attrName>style.visibility</p:attrName>
                                        </p:attrNameLst>
                                      </p:cBhvr>
                                      <p:to>
                                        <p:strVal val="hidden"/>
                                      </p:to>
                                    </p:set>
                                  </p:childTnLst>
                                </p:cTn>
                              </p:par>
                              <p:par>
                                <p:cTn id="106" presetID="5" presetClass="exit" presetSubtype="10" fill="hold" nodeType="withEffect">
                                  <p:stCondLst>
                                    <p:cond delay="0"/>
                                  </p:stCondLst>
                                  <p:childTnLst>
                                    <p:animEffect transition="out" filter="checkerboard(across)">
                                      <p:cBhvr>
                                        <p:cTn id="107" dur="500"/>
                                        <p:tgtEl>
                                          <p:spTgt spid="87048"/>
                                        </p:tgtEl>
                                      </p:cBhvr>
                                    </p:animEffect>
                                    <p:set>
                                      <p:cBhvr>
                                        <p:cTn id="108" dur="1" fill="hold">
                                          <p:stCondLst>
                                            <p:cond delay="499"/>
                                          </p:stCondLst>
                                        </p:cTn>
                                        <p:tgtEl>
                                          <p:spTgt spid="87048"/>
                                        </p:tgtEl>
                                        <p:attrNameLst>
                                          <p:attrName>style.visibility</p:attrName>
                                        </p:attrNameLst>
                                      </p:cBhvr>
                                      <p:to>
                                        <p:strVal val="hidden"/>
                                      </p:to>
                                    </p:set>
                                  </p:childTnLst>
                                </p:cTn>
                              </p:par>
                              <p:par>
                                <p:cTn id="109" presetID="5" presetClass="exit" presetSubtype="10" fill="hold" grpId="1" nodeType="withEffect">
                                  <p:stCondLst>
                                    <p:cond delay="0"/>
                                  </p:stCondLst>
                                  <p:childTnLst>
                                    <p:animEffect transition="out" filter="checkerboard(across)">
                                      <p:cBhvr>
                                        <p:cTn id="110" dur="500"/>
                                        <p:tgtEl>
                                          <p:spTgt spid="87068"/>
                                        </p:tgtEl>
                                      </p:cBhvr>
                                    </p:animEffect>
                                    <p:set>
                                      <p:cBhvr>
                                        <p:cTn id="111" dur="1" fill="hold">
                                          <p:stCondLst>
                                            <p:cond delay="499"/>
                                          </p:stCondLst>
                                        </p:cTn>
                                        <p:tgtEl>
                                          <p:spTgt spid="87068"/>
                                        </p:tgtEl>
                                        <p:attrNameLst>
                                          <p:attrName>style.visibility</p:attrName>
                                        </p:attrNameLst>
                                      </p:cBhvr>
                                      <p:to>
                                        <p:strVal val="hidden"/>
                                      </p:to>
                                    </p:set>
                                  </p:childTnLst>
                                </p:cTn>
                              </p:par>
                              <p:par>
                                <p:cTn id="112" presetID="5" presetClass="exit" presetSubtype="10" fill="hold" grpId="1" nodeType="withEffect">
                                  <p:stCondLst>
                                    <p:cond delay="0"/>
                                  </p:stCondLst>
                                  <p:childTnLst>
                                    <p:animEffect transition="out" filter="checkerboard(across)">
                                      <p:cBhvr>
                                        <p:cTn id="113" dur="500"/>
                                        <p:tgtEl>
                                          <p:spTgt spid="87061"/>
                                        </p:tgtEl>
                                      </p:cBhvr>
                                    </p:animEffect>
                                    <p:set>
                                      <p:cBhvr>
                                        <p:cTn id="114" dur="1" fill="hold">
                                          <p:stCondLst>
                                            <p:cond delay="499"/>
                                          </p:stCondLst>
                                        </p:cTn>
                                        <p:tgtEl>
                                          <p:spTgt spid="87061"/>
                                        </p:tgtEl>
                                        <p:attrNameLst>
                                          <p:attrName>style.visibility</p:attrName>
                                        </p:attrNameLst>
                                      </p:cBhvr>
                                      <p:to>
                                        <p:strVal val="hidden"/>
                                      </p:to>
                                    </p:set>
                                  </p:childTnLst>
                                </p:cTn>
                              </p:par>
                              <p:par>
                                <p:cTn id="115" presetID="5" presetClass="exit" presetSubtype="10" fill="hold" grpId="1" nodeType="withEffect">
                                  <p:stCondLst>
                                    <p:cond delay="0"/>
                                  </p:stCondLst>
                                  <p:childTnLst>
                                    <p:animEffect transition="out" filter="checkerboard(across)">
                                      <p:cBhvr>
                                        <p:cTn id="116" dur="500"/>
                                        <p:tgtEl>
                                          <p:spTgt spid="87071"/>
                                        </p:tgtEl>
                                      </p:cBhvr>
                                    </p:animEffect>
                                    <p:set>
                                      <p:cBhvr>
                                        <p:cTn id="117" dur="1" fill="hold">
                                          <p:stCondLst>
                                            <p:cond delay="499"/>
                                          </p:stCondLst>
                                        </p:cTn>
                                        <p:tgtEl>
                                          <p:spTgt spid="87071"/>
                                        </p:tgtEl>
                                        <p:attrNameLst>
                                          <p:attrName>style.visibility</p:attrName>
                                        </p:attrNameLst>
                                      </p:cBhvr>
                                      <p:to>
                                        <p:strVal val="hidden"/>
                                      </p:to>
                                    </p:set>
                                  </p:childTnLst>
                                </p:cTn>
                              </p:par>
                              <p:par>
                                <p:cTn id="118" presetID="1" presetClass="entr" presetSubtype="0" fill="hold" grpId="0" nodeType="withEffect">
                                  <p:stCondLst>
                                    <p:cond delay="0"/>
                                  </p:stCondLst>
                                  <p:childTnLst>
                                    <p:set>
                                      <p:cBhvr>
                                        <p:cTn id="119" dur="1" fill="hold">
                                          <p:stCondLst>
                                            <p:cond delay="0"/>
                                          </p:stCondLst>
                                        </p:cTn>
                                        <p:tgtEl>
                                          <p:spTgt spid="87065"/>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87064"/>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87063"/>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87091"/>
                                        </p:tgtEl>
                                        <p:attrNameLst>
                                          <p:attrName>style.visibility</p:attrName>
                                        </p:attrNameLst>
                                      </p:cBhvr>
                                      <p:to>
                                        <p:strVal val="visible"/>
                                      </p:to>
                                    </p:set>
                                  </p:childTnLst>
                                </p:cTn>
                              </p:par>
                              <p:par>
                                <p:cTn id="126" presetID="4" presetClass="exit" presetSubtype="16" fill="hold" grpId="0" nodeType="withEffect">
                                  <p:stCondLst>
                                    <p:cond delay="0"/>
                                  </p:stCondLst>
                                  <p:childTnLst>
                                    <p:animEffect transition="out" filter="box(in)">
                                      <p:cBhvr>
                                        <p:cTn id="127" dur="500"/>
                                        <p:tgtEl>
                                          <p:spTgt spid="87066"/>
                                        </p:tgtEl>
                                      </p:cBhvr>
                                    </p:animEffect>
                                    <p:set>
                                      <p:cBhvr>
                                        <p:cTn id="128" dur="1" fill="hold">
                                          <p:stCondLst>
                                            <p:cond delay="499"/>
                                          </p:stCondLst>
                                        </p:cTn>
                                        <p:tgtEl>
                                          <p:spTgt spid="87066"/>
                                        </p:tgtEl>
                                        <p:attrNameLst>
                                          <p:attrName>style.visibility</p:attrName>
                                        </p:attrNameLst>
                                      </p:cBhvr>
                                      <p:to>
                                        <p:strVal val="hidden"/>
                                      </p:to>
                                    </p:set>
                                  </p:childTnLst>
                                </p:cTn>
                              </p:par>
                              <p:par>
                                <p:cTn id="129" presetID="1" presetClass="entr" presetSubtype="0" fill="hold" grpId="0" nodeType="withEffect">
                                  <p:stCondLst>
                                    <p:cond delay="0"/>
                                  </p:stCondLst>
                                  <p:iterate type="lt">
                                    <p:tmAbs val="0"/>
                                  </p:iterate>
                                  <p:childTnLst>
                                    <p:set>
                                      <p:cBhvr>
                                        <p:cTn id="130" dur="1" fill="hold">
                                          <p:stCondLst>
                                            <p:cond delay="0"/>
                                          </p:stCondLst>
                                        </p:cTn>
                                        <p:tgtEl>
                                          <p:spTgt spid="87070"/>
                                        </p:tgtEl>
                                        <p:attrNameLst>
                                          <p:attrName>style.visibility</p:attrName>
                                        </p:attrNameLst>
                                      </p:cBhvr>
                                      <p:to>
                                        <p:strVal val="visible"/>
                                      </p:to>
                                    </p:set>
                                  </p:childTnLst>
                                </p:cTn>
                              </p:par>
                            </p:childTnLst>
                          </p:cTn>
                        </p:par>
                        <p:par>
                          <p:cTn id="131" fill="hold" nodeType="afterGroup">
                            <p:stCondLst>
                              <p:cond delay="1000"/>
                            </p:stCondLst>
                            <p:childTnLst>
                              <p:par>
                                <p:cTn id="132" presetID="5" presetClass="exit" presetSubtype="10" fill="hold" grpId="1" nodeType="afterEffect">
                                  <p:stCondLst>
                                    <p:cond delay="0"/>
                                  </p:stCondLst>
                                  <p:childTnLst>
                                    <p:animEffect transition="out" filter="checkerboard(across)">
                                      <p:cBhvr>
                                        <p:cTn id="133" dur="500"/>
                                        <p:tgtEl>
                                          <p:spTgt spid="87079"/>
                                        </p:tgtEl>
                                      </p:cBhvr>
                                    </p:animEffect>
                                    <p:set>
                                      <p:cBhvr>
                                        <p:cTn id="134" dur="1" fill="hold">
                                          <p:stCondLst>
                                            <p:cond delay="499"/>
                                          </p:stCondLst>
                                        </p:cTn>
                                        <p:tgtEl>
                                          <p:spTgt spid="87079"/>
                                        </p:tgtEl>
                                        <p:attrNameLst>
                                          <p:attrName>style.visibility</p:attrName>
                                        </p:attrNameLst>
                                      </p:cBhvr>
                                      <p:to>
                                        <p:strVal val="hidden"/>
                                      </p:to>
                                    </p:set>
                                  </p:childTnLst>
                                </p:cTn>
                              </p:par>
                              <p:par>
                                <p:cTn id="135" presetID="5" presetClass="exit" presetSubtype="10" fill="hold" grpId="1" nodeType="withEffect">
                                  <p:stCondLst>
                                    <p:cond delay="0"/>
                                  </p:stCondLst>
                                  <p:childTnLst>
                                    <p:animEffect transition="out" filter="checkerboard(across)">
                                      <p:cBhvr>
                                        <p:cTn id="136" dur="500"/>
                                        <p:tgtEl>
                                          <p:spTgt spid="87058"/>
                                        </p:tgtEl>
                                      </p:cBhvr>
                                    </p:animEffect>
                                    <p:set>
                                      <p:cBhvr>
                                        <p:cTn id="137" dur="1" fill="hold">
                                          <p:stCondLst>
                                            <p:cond delay="499"/>
                                          </p:stCondLst>
                                        </p:cTn>
                                        <p:tgtEl>
                                          <p:spTgt spid="87058"/>
                                        </p:tgtEl>
                                        <p:attrNameLst>
                                          <p:attrName>style.visibility</p:attrName>
                                        </p:attrNameLst>
                                      </p:cBhvr>
                                      <p:to>
                                        <p:strVal val="hidden"/>
                                      </p:to>
                                    </p:set>
                                  </p:childTnLst>
                                </p:cTn>
                              </p:par>
                              <p:par>
                                <p:cTn id="138" presetID="5" presetClass="exit" presetSubtype="10" fill="hold" grpId="1" nodeType="withEffect">
                                  <p:stCondLst>
                                    <p:cond delay="0"/>
                                  </p:stCondLst>
                                  <p:childTnLst>
                                    <p:animEffect transition="out" filter="checkerboard(across)">
                                      <p:cBhvr>
                                        <p:cTn id="139" dur="500"/>
                                        <p:tgtEl>
                                          <p:spTgt spid="87057"/>
                                        </p:tgtEl>
                                      </p:cBhvr>
                                    </p:animEffect>
                                    <p:set>
                                      <p:cBhvr>
                                        <p:cTn id="140" dur="1" fill="hold">
                                          <p:stCondLst>
                                            <p:cond delay="499"/>
                                          </p:stCondLst>
                                        </p:cTn>
                                        <p:tgtEl>
                                          <p:spTgt spid="87057"/>
                                        </p:tgtEl>
                                        <p:attrNameLst>
                                          <p:attrName>style.visibility</p:attrName>
                                        </p:attrNameLst>
                                      </p:cBhvr>
                                      <p:to>
                                        <p:strVal val="hidden"/>
                                      </p:to>
                                    </p:set>
                                  </p:childTnLst>
                                </p:cTn>
                              </p:par>
                              <p:par>
                                <p:cTn id="141" presetID="5" presetClass="exit" presetSubtype="10" fill="hold" nodeType="withEffect">
                                  <p:stCondLst>
                                    <p:cond delay="0"/>
                                  </p:stCondLst>
                                  <p:childTnLst>
                                    <p:animEffect transition="out" filter="checkerboard(across)">
                                      <p:cBhvr>
                                        <p:cTn id="142" dur="500"/>
                                        <p:tgtEl>
                                          <p:spTgt spid="87045"/>
                                        </p:tgtEl>
                                      </p:cBhvr>
                                    </p:animEffect>
                                    <p:set>
                                      <p:cBhvr>
                                        <p:cTn id="143" dur="1" fill="hold">
                                          <p:stCondLst>
                                            <p:cond delay="499"/>
                                          </p:stCondLst>
                                        </p:cTn>
                                        <p:tgtEl>
                                          <p:spTgt spid="87045"/>
                                        </p:tgtEl>
                                        <p:attrNameLst>
                                          <p:attrName>style.visibility</p:attrName>
                                        </p:attrNameLst>
                                      </p:cBhvr>
                                      <p:to>
                                        <p:strVal val="hidden"/>
                                      </p:to>
                                    </p:set>
                                  </p:childTnLst>
                                </p:cTn>
                              </p:par>
                              <p:par>
                                <p:cTn id="144" presetID="5" presetClass="exit" presetSubtype="10" fill="hold" grpId="1" nodeType="withEffect">
                                  <p:stCondLst>
                                    <p:cond delay="0"/>
                                  </p:stCondLst>
                                  <p:childTnLst>
                                    <p:animEffect transition="out" filter="checkerboard(across)">
                                      <p:cBhvr>
                                        <p:cTn id="145" dur="500"/>
                                        <p:tgtEl>
                                          <p:spTgt spid="87056"/>
                                        </p:tgtEl>
                                      </p:cBhvr>
                                    </p:animEffect>
                                    <p:set>
                                      <p:cBhvr>
                                        <p:cTn id="146" dur="1" fill="hold">
                                          <p:stCondLst>
                                            <p:cond delay="499"/>
                                          </p:stCondLst>
                                        </p:cTn>
                                        <p:tgtEl>
                                          <p:spTgt spid="87056"/>
                                        </p:tgtEl>
                                        <p:attrNameLst>
                                          <p:attrName>style.visibility</p:attrName>
                                        </p:attrNameLst>
                                      </p:cBhvr>
                                      <p:to>
                                        <p:strVal val="hidden"/>
                                      </p:to>
                                    </p:set>
                                  </p:childTnLst>
                                </p:cTn>
                              </p:par>
                              <p:par>
                                <p:cTn id="147" presetID="5" presetClass="exit" presetSubtype="10" fill="hold" nodeType="withEffect">
                                  <p:stCondLst>
                                    <p:cond delay="0"/>
                                  </p:stCondLst>
                                  <p:childTnLst>
                                    <p:animEffect transition="out" filter="checkerboard(across)">
                                      <p:cBhvr>
                                        <p:cTn id="148" dur="500"/>
                                        <p:tgtEl>
                                          <p:spTgt spid="87042"/>
                                        </p:tgtEl>
                                      </p:cBhvr>
                                    </p:animEffect>
                                    <p:set>
                                      <p:cBhvr>
                                        <p:cTn id="149" dur="1" fill="hold">
                                          <p:stCondLst>
                                            <p:cond delay="499"/>
                                          </p:stCondLst>
                                        </p:cTn>
                                        <p:tgtEl>
                                          <p:spTgt spid="87042"/>
                                        </p:tgtEl>
                                        <p:attrNameLst>
                                          <p:attrName>style.visibility</p:attrName>
                                        </p:attrNameLst>
                                      </p:cBhvr>
                                      <p:to>
                                        <p:strVal val="hidden"/>
                                      </p:to>
                                    </p:set>
                                  </p:childTnLst>
                                </p:cTn>
                              </p:par>
                              <p:par>
                                <p:cTn id="150" presetID="5" presetClass="exit" presetSubtype="10" fill="hold" nodeType="withEffect">
                                  <p:stCondLst>
                                    <p:cond delay="0"/>
                                  </p:stCondLst>
                                  <p:childTnLst>
                                    <p:animEffect transition="out" filter="checkerboard(across)">
                                      <p:cBhvr>
                                        <p:cTn id="151" dur="500"/>
                                        <p:tgtEl>
                                          <p:spTgt spid="87055"/>
                                        </p:tgtEl>
                                      </p:cBhvr>
                                    </p:animEffect>
                                    <p:set>
                                      <p:cBhvr>
                                        <p:cTn id="152" dur="1" fill="hold">
                                          <p:stCondLst>
                                            <p:cond delay="499"/>
                                          </p:stCondLst>
                                        </p:cTn>
                                        <p:tgtEl>
                                          <p:spTgt spid="87055"/>
                                        </p:tgtEl>
                                        <p:attrNameLst>
                                          <p:attrName>style.visibility</p:attrName>
                                        </p:attrNameLst>
                                      </p:cBhvr>
                                      <p:to>
                                        <p:strVal val="hidden"/>
                                      </p:to>
                                    </p:set>
                                  </p:childTnLst>
                                </p:cTn>
                              </p:par>
                              <p:par>
                                <p:cTn id="153" presetID="5" presetClass="exit" presetSubtype="10" fill="hold" nodeType="withEffect">
                                  <p:stCondLst>
                                    <p:cond delay="0"/>
                                  </p:stCondLst>
                                  <p:childTnLst>
                                    <p:animEffect transition="out" filter="checkerboard(across)">
                                      <p:cBhvr>
                                        <p:cTn id="154" dur="500"/>
                                        <p:tgtEl>
                                          <p:spTgt spid="87054"/>
                                        </p:tgtEl>
                                      </p:cBhvr>
                                    </p:animEffect>
                                    <p:set>
                                      <p:cBhvr>
                                        <p:cTn id="155" dur="1" fill="hold">
                                          <p:stCondLst>
                                            <p:cond delay="499"/>
                                          </p:stCondLst>
                                        </p:cTn>
                                        <p:tgtEl>
                                          <p:spTgt spid="87054"/>
                                        </p:tgtEl>
                                        <p:attrNameLst>
                                          <p:attrName>style.visibility</p:attrName>
                                        </p:attrNameLst>
                                      </p:cBhvr>
                                      <p:to>
                                        <p:strVal val="hidden"/>
                                      </p:to>
                                    </p:set>
                                  </p:childTnLst>
                                </p:cTn>
                              </p:par>
                              <p:par>
                                <p:cTn id="156" presetID="18" presetClass="emph" presetSubtype="0" fill="hold" grpId="2" nodeType="withEffect">
                                  <p:stCondLst>
                                    <p:cond delay="0"/>
                                  </p:stCondLst>
                                  <p:iterate type="lt">
                                    <p:tmPct val="4000"/>
                                  </p:iterate>
                                  <p:childTnLst>
                                    <p:set>
                                      <p:cBhvr override="childStyle">
                                        <p:cTn id="157" dur="3000" fill="hold"/>
                                        <p:tgtEl>
                                          <p:spTgt spid="87080"/>
                                        </p:tgtEl>
                                        <p:attrNameLst>
                                          <p:attrName>style.textDecorationUnderline</p:attrName>
                                        </p:attrNameLst>
                                      </p:cBhvr>
                                      <p:to>
                                        <p:strVal val="true"/>
                                      </p:to>
                                    </p:set>
                                  </p:childTnLst>
                                </p:cTn>
                              </p:par>
                              <p:par>
                                <p:cTn id="158" presetID="18" presetClass="emph" presetSubtype="0" fill="hold" grpId="2" nodeType="withEffect">
                                  <p:stCondLst>
                                    <p:cond delay="0"/>
                                  </p:stCondLst>
                                  <p:iterate type="lt">
                                    <p:tmPct val="4000"/>
                                  </p:iterate>
                                  <p:childTnLst>
                                    <p:set>
                                      <p:cBhvr override="childStyle">
                                        <p:cTn id="159" dur="3000" fill="hold"/>
                                        <p:tgtEl>
                                          <p:spTgt spid="87070"/>
                                        </p:tgtEl>
                                        <p:attrNameLst>
                                          <p:attrName>style.textDecorationUnderline</p:attrName>
                                        </p:attrNameLst>
                                      </p:cBhvr>
                                      <p:to>
                                        <p:strVal val="true"/>
                                      </p:to>
                                    </p:set>
                                  </p:childTnLst>
                                </p:cTn>
                              </p:par>
                              <p:par>
                                <p:cTn id="160" presetID="4" presetClass="exit" presetSubtype="16" fill="hold" nodeType="withEffect">
                                  <p:stCondLst>
                                    <p:cond delay="0"/>
                                  </p:stCondLst>
                                  <p:childTnLst>
                                    <p:animEffect transition="out" filter="box(in)">
                                      <p:cBhvr>
                                        <p:cTn id="161" dur="500"/>
                                        <p:tgtEl>
                                          <p:spTgt spid="87074"/>
                                        </p:tgtEl>
                                      </p:cBhvr>
                                    </p:animEffect>
                                    <p:set>
                                      <p:cBhvr>
                                        <p:cTn id="162" dur="1" fill="hold">
                                          <p:stCondLst>
                                            <p:cond delay="499"/>
                                          </p:stCondLst>
                                        </p:cTn>
                                        <p:tgtEl>
                                          <p:spTgt spid="87074"/>
                                        </p:tgtEl>
                                        <p:attrNameLst>
                                          <p:attrName>style.visibility</p:attrName>
                                        </p:attrNameLst>
                                      </p:cBhvr>
                                      <p:to>
                                        <p:strVal val="hidden"/>
                                      </p:to>
                                    </p:set>
                                  </p:childTnLst>
                                </p:cTn>
                              </p:par>
                              <p:par>
                                <p:cTn id="163" presetID="4" presetClass="exit" presetSubtype="16" fill="hold" grpId="1" nodeType="withEffect">
                                  <p:stCondLst>
                                    <p:cond delay="0"/>
                                  </p:stCondLst>
                                  <p:iterate type="lt">
                                    <p:tmPct val="0"/>
                                  </p:iterate>
                                  <p:childTnLst>
                                    <p:animEffect transition="out" filter="box(in)">
                                      <p:cBhvr>
                                        <p:cTn id="164" dur="500"/>
                                        <p:tgtEl>
                                          <p:spTgt spid="87067"/>
                                        </p:tgtEl>
                                      </p:cBhvr>
                                    </p:animEffect>
                                    <p:set>
                                      <p:cBhvr>
                                        <p:cTn id="165" dur="1" fill="hold">
                                          <p:stCondLst>
                                            <p:cond delay="499"/>
                                          </p:stCondLst>
                                        </p:cTn>
                                        <p:tgtEl>
                                          <p:spTgt spid="87067"/>
                                        </p:tgtEl>
                                        <p:attrNameLst>
                                          <p:attrName>style.visibility</p:attrName>
                                        </p:attrNameLst>
                                      </p:cBhvr>
                                      <p:to>
                                        <p:strVal val="hidden"/>
                                      </p:to>
                                    </p:set>
                                  </p:childTnLst>
                                </p:cTn>
                              </p:par>
                              <p:par>
                                <p:cTn id="166" presetID="4" presetClass="exit" presetSubtype="16" fill="hold" grpId="1" nodeType="withEffect">
                                  <p:stCondLst>
                                    <p:cond delay="0"/>
                                  </p:stCondLst>
                                  <p:childTnLst>
                                    <p:animEffect transition="out" filter="box(in)">
                                      <p:cBhvr>
                                        <p:cTn id="167" dur="500"/>
                                        <p:tgtEl>
                                          <p:spTgt spid="87077"/>
                                        </p:tgtEl>
                                      </p:cBhvr>
                                    </p:animEffect>
                                    <p:set>
                                      <p:cBhvr>
                                        <p:cTn id="168" dur="1" fill="hold">
                                          <p:stCondLst>
                                            <p:cond delay="499"/>
                                          </p:stCondLst>
                                        </p:cTn>
                                        <p:tgtEl>
                                          <p:spTgt spid="87077"/>
                                        </p:tgtEl>
                                        <p:attrNameLst>
                                          <p:attrName>style.visibility</p:attrName>
                                        </p:attrNameLst>
                                      </p:cBhvr>
                                      <p:to>
                                        <p:strVal val="hidden"/>
                                      </p:to>
                                    </p:set>
                                  </p:childTnLst>
                                </p:cTn>
                              </p:par>
                              <p:par>
                                <p:cTn id="169" presetID="5" presetClass="exit" presetSubtype="10" fill="hold" grpId="1" nodeType="withEffect">
                                  <p:stCondLst>
                                    <p:cond delay="0"/>
                                  </p:stCondLst>
                                  <p:childTnLst>
                                    <p:animEffect transition="out" filter="checkerboard(across)">
                                      <p:cBhvr>
                                        <p:cTn id="170" dur="500"/>
                                        <p:tgtEl>
                                          <p:spTgt spid="87060"/>
                                        </p:tgtEl>
                                      </p:cBhvr>
                                    </p:animEffect>
                                    <p:set>
                                      <p:cBhvr>
                                        <p:cTn id="171" dur="1" fill="hold">
                                          <p:stCondLst>
                                            <p:cond delay="499"/>
                                          </p:stCondLst>
                                        </p:cTn>
                                        <p:tgtEl>
                                          <p:spTgt spid="87060"/>
                                        </p:tgtEl>
                                        <p:attrNameLst>
                                          <p:attrName>style.visibility</p:attrName>
                                        </p:attrNameLst>
                                      </p:cBhvr>
                                      <p:to>
                                        <p:strVal val="hidden"/>
                                      </p:to>
                                    </p:set>
                                  </p:childTnLst>
                                </p:cTn>
                              </p:par>
                              <p:par>
                                <p:cTn id="172" presetID="5" presetClass="exit" presetSubtype="10" fill="hold" grpId="3" nodeType="withEffect">
                                  <p:stCondLst>
                                    <p:cond delay="0"/>
                                  </p:stCondLst>
                                  <p:iterate type="lt">
                                    <p:tmPct val="0"/>
                                  </p:iterate>
                                  <p:childTnLst>
                                    <p:animEffect transition="out" filter="checkerboard(across)">
                                      <p:cBhvr>
                                        <p:cTn id="173" dur="500"/>
                                        <p:tgtEl>
                                          <p:spTgt spid="87082"/>
                                        </p:tgtEl>
                                      </p:cBhvr>
                                    </p:animEffect>
                                    <p:set>
                                      <p:cBhvr>
                                        <p:cTn id="174" dur="1" fill="hold">
                                          <p:stCondLst>
                                            <p:cond delay="499"/>
                                          </p:stCondLst>
                                        </p:cTn>
                                        <p:tgtEl>
                                          <p:spTgt spid="87082"/>
                                        </p:tgtEl>
                                        <p:attrNameLst>
                                          <p:attrName>style.visibility</p:attrName>
                                        </p:attrNameLst>
                                      </p:cBhvr>
                                      <p:to>
                                        <p:strVal val="hidden"/>
                                      </p:to>
                                    </p:set>
                                  </p:childTnLst>
                                </p:cTn>
                              </p:par>
                              <p:par>
                                <p:cTn id="175" presetID="4" presetClass="exit" presetSubtype="16" fill="hold" nodeType="withEffect">
                                  <p:stCondLst>
                                    <p:cond delay="0"/>
                                  </p:stCondLst>
                                  <p:childTnLst>
                                    <p:animEffect transition="out" filter="box(in)">
                                      <p:cBhvr>
                                        <p:cTn id="176" dur="500"/>
                                        <p:tgtEl>
                                          <p:spTgt spid="87051"/>
                                        </p:tgtEl>
                                      </p:cBhvr>
                                    </p:animEffect>
                                    <p:set>
                                      <p:cBhvr>
                                        <p:cTn id="177" dur="1" fill="hold">
                                          <p:stCondLst>
                                            <p:cond delay="499"/>
                                          </p:stCondLst>
                                        </p:cTn>
                                        <p:tgtEl>
                                          <p:spTgt spid="87051"/>
                                        </p:tgtEl>
                                        <p:attrNameLst>
                                          <p:attrName>style.visibility</p:attrName>
                                        </p:attrNameLst>
                                      </p:cBhvr>
                                      <p:to>
                                        <p:strVal val="hidden"/>
                                      </p:to>
                                    </p:set>
                                  </p:childTnLst>
                                </p:cTn>
                              </p:par>
                            </p:childTnLst>
                          </p:cTn>
                        </p:par>
                        <p:par>
                          <p:cTn id="178" fill="hold" nodeType="afterGroup">
                            <p:stCondLst>
                              <p:cond delay="7600"/>
                            </p:stCondLst>
                            <p:childTnLst>
                              <p:par>
                                <p:cTn id="179" presetID="5" presetClass="exit" presetSubtype="10" repeatCount="indefinite" fill="hold" grpId="1" nodeType="afterEffect">
                                  <p:stCondLst>
                                    <p:cond delay="0"/>
                                  </p:stCondLst>
                                  <p:endCondLst>
                                    <p:cond evt="onNext" delay="0">
                                      <p:tgtEl>
                                        <p:sldTgt/>
                                      </p:tgtEl>
                                    </p:cond>
                                  </p:endCondLst>
                                  <p:childTnLst>
                                    <p:animEffect transition="out" filter="checkerboard(across)">
                                      <p:cBhvr>
                                        <p:cTn id="180" dur="500"/>
                                        <p:tgtEl>
                                          <p:spTgt spid="87065"/>
                                        </p:tgtEl>
                                      </p:cBhvr>
                                    </p:animEffect>
                                    <p:set>
                                      <p:cBhvr>
                                        <p:cTn id="181" dur="1" fill="hold">
                                          <p:stCondLst>
                                            <p:cond delay="499"/>
                                          </p:stCondLst>
                                        </p:cTn>
                                        <p:tgtEl>
                                          <p:spTgt spid="87065"/>
                                        </p:tgtEl>
                                        <p:attrNameLst>
                                          <p:attrName>style.visibility</p:attrName>
                                        </p:attrNameLst>
                                      </p:cBhvr>
                                      <p:to>
                                        <p:strVal val="hidden"/>
                                      </p:to>
                                    </p:se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4" presetClass="exit" presetSubtype="16" fill="hold" grpId="1" nodeType="clickEffect">
                                  <p:stCondLst>
                                    <p:cond delay="0"/>
                                  </p:stCondLst>
                                  <p:iterate type="lt">
                                    <p:tmPct val="0"/>
                                  </p:iterate>
                                  <p:childTnLst>
                                    <p:animEffect transition="out" filter="box(in)">
                                      <p:cBhvr>
                                        <p:cTn id="185" dur="500"/>
                                        <p:tgtEl>
                                          <p:spTgt spid="87080"/>
                                        </p:tgtEl>
                                      </p:cBhvr>
                                    </p:animEffect>
                                    <p:set>
                                      <p:cBhvr>
                                        <p:cTn id="186" dur="1" fill="hold">
                                          <p:stCondLst>
                                            <p:cond delay="499"/>
                                          </p:stCondLst>
                                        </p:cTn>
                                        <p:tgtEl>
                                          <p:spTgt spid="87080"/>
                                        </p:tgtEl>
                                        <p:attrNameLst>
                                          <p:attrName>style.visibility</p:attrName>
                                        </p:attrNameLst>
                                      </p:cBhvr>
                                      <p:to>
                                        <p:strVal val="hidden"/>
                                      </p:to>
                                    </p:set>
                                  </p:childTnLst>
                                </p:cTn>
                              </p:par>
                              <p:par>
                                <p:cTn id="187" presetID="4" presetClass="exit" presetSubtype="16" fill="hold" grpId="2" nodeType="withEffect">
                                  <p:stCondLst>
                                    <p:cond delay="0"/>
                                  </p:stCondLst>
                                  <p:childTnLst>
                                    <p:animEffect transition="out" filter="box(in)">
                                      <p:cBhvr>
                                        <p:cTn id="188" dur="500"/>
                                        <p:tgtEl>
                                          <p:spTgt spid="87065"/>
                                        </p:tgtEl>
                                      </p:cBhvr>
                                    </p:animEffect>
                                    <p:set>
                                      <p:cBhvr>
                                        <p:cTn id="189" dur="1" fill="hold">
                                          <p:stCondLst>
                                            <p:cond delay="499"/>
                                          </p:stCondLst>
                                        </p:cTn>
                                        <p:tgtEl>
                                          <p:spTgt spid="87065"/>
                                        </p:tgtEl>
                                        <p:attrNameLst>
                                          <p:attrName>style.visibility</p:attrName>
                                        </p:attrNameLst>
                                      </p:cBhvr>
                                      <p:to>
                                        <p:strVal val="hidden"/>
                                      </p:to>
                                    </p:set>
                                  </p:childTnLst>
                                </p:cTn>
                              </p:par>
                              <p:par>
                                <p:cTn id="190" presetID="5" presetClass="exit" presetSubtype="10" fill="hold" grpId="1" nodeType="withEffect">
                                  <p:stCondLst>
                                    <p:cond delay="0"/>
                                  </p:stCondLst>
                                  <p:childTnLst>
                                    <p:animEffect transition="out" filter="checkerboard(across)">
                                      <p:cBhvr>
                                        <p:cTn id="191" dur="500"/>
                                        <p:tgtEl>
                                          <p:spTgt spid="87064"/>
                                        </p:tgtEl>
                                      </p:cBhvr>
                                    </p:animEffect>
                                    <p:set>
                                      <p:cBhvr>
                                        <p:cTn id="192" dur="1" fill="hold">
                                          <p:stCondLst>
                                            <p:cond delay="499"/>
                                          </p:stCondLst>
                                        </p:cTn>
                                        <p:tgtEl>
                                          <p:spTgt spid="87064"/>
                                        </p:tgtEl>
                                        <p:attrNameLst>
                                          <p:attrName>style.visibility</p:attrName>
                                        </p:attrNameLst>
                                      </p:cBhvr>
                                      <p:to>
                                        <p:strVal val="hidden"/>
                                      </p:to>
                                    </p:set>
                                  </p:childTnLst>
                                </p:cTn>
                              </p:par>
                              <p:par>
                                <p:cTn id="193" presetID="0" presetClass="path" presetSubtype="0" accel="50000" decel="50000" fill="hold" nodeType="withEffect">
                                  <p:stCondLst>
                                    <p:cond delay="0"/>
                                  </p:stCondLst>
                                  <p:childTnLst>
                                    <p:animMotion origin="layout" path="M 1.11022E-16 0.00023 L -0.29253 0.55324 L -0.51667 0.55578 " pathEditMode="relative" rAng="0" ptsTypes="AAA">
                                      <p:cBhvr>
                                        <p:cTn id="194" dur="3000" fill="hold"/>
                                        <p:tgtEl>
                                          <p:spTgt spid="87043"/>
                                        </p:tgtEl>
                                        <p:attrNameLst>
                                          <p:attrName>ppt_x</p:attrName>
                                          <p:attrName>ppt_y</p:attrName>
                                        </p:attrNameLst>
                                      </p:cBhvr>
                                      <p:rCtr x="-25800" y="27800"/>
                                    </p:animMotion>
                                  </p:childTnLst>
                                  <p:subTnLst>
                                    <p:audio>
                                      <p:cMediaNode>
                                        <p:cTn display="0" masterRel="sameClick">
                                          <p:stCondLst>
                                            <p:cond evt="begin" delay="0">
                                              <p:tn val="193"/>
                                            </p:cond>
                                          </p:stCondLst>
                                          <p:endCondLst>
                                            <p:cond evt="onStopAudio" delay="0">
                                              <p:tgtEl>
                                                <p:sldTgt/>
                                              </p:tgtEl>
                                            </p:cond>
                                          </p:endCondLst>
                                        </p:cTn>
                                        <p:tgtEl>
                                          <p:sndTgt r:embed="rId9" name="SN01095A.wav"/>
                                        </p:tgtEl>
                                      </p:cMediaNode>
                                    </p:audio>
                                  </p:subTnLst>
                                </p:cTn>
                              </p:par>
                              <p:par>
                                <p:cTn id="195" presetID="5" presetClass="exit" presetSubtype="10" fill="hold" grpId="1" nodeType="withEffect">
                                  <p:stCondLst>
                                    <p:cond delay="0"/>
                                  </p:stCondLst>
                                  <p:childTnLst>
                                    <p:animEffect transition="out" filter="checkerboard(across)">
                                      <p:cBhvr>
                                        <p:cTn id="196" dur="500"/>
                                        <p:tgtEl>
                                          <p:spTgt spid="87063"/>
                                        </p:tgtEl>
                                      </p:cBhvr>
                                    </p:animEffect>
                                    <p:set>
                                      <p:cBhvr>
                                        <p:cTn id="197" dur="1" fill="hold">
                                          <p:stCondLst>
                                            <p:cond delay="499"/>
                                          </p:stCondLst>
                                        </p:cTn>
                                        <p:tgtEl>
                                          <p:spTgt spid="87063"/>
                                        </p:tgtEl>
                                        <p:attrNameLst>
                                          <p:attrName>style.visibility</p:attrName>
                                        </p:attrNameLst>
                                      </p:cBhvr>
                                      <p:to>
                                        <p:strVal val="hidden"/>
                                      </p:to>
                                    </p:set>
                                  </p:childTnLst>
                                </p:cTn>
                              </p:par>
                            </p:childTnLst>
                          </p:cTn>
                        </p:par>
                        <p:par>
                          <p:cTn id="198" fill="hold" nodeType="afterGroup">
                            <p:stCondLst>
                              <p:cond delay="3000"/>
                            </p:stCondLst>
                            <p:childTnLst>
                              <p:par>
                                <p:cTn id="199" presetID="1" presetClass="entr" presetSubtype="0" fill="hold" nodeType="afterEffect">
                                  <p:stCondLst>
                                    <p:cond delay="0"/>
                                  </p:stCondLst>
                                  <p:childTnLst>
                                    <p:set>
                                      <p:cBhvr>
                                        <p:cTn id="200" dur="1" fill="hold">
                                          <p:stCondLst>
                                            <p:cond delay="0"/>
                                          </p:stCondLst>
                                        </p:cTn>
                                        <p:tgtEl>
                                          <p:spTgt spid="87046"/>
                                        </p:tgtEl>
                                        <p:attrNameLst>
                                          <p:attrName>style.visibility</p:attrName>
                                        </p:attrNameLst>
                                      </p:cBhvr>
                                      <p:to>
                                        <p:strVal val="visible"/>
                                      </p:to>
                                    </p:set>
                                  </p:childTnLst>
                                  <p:subTnLst>
                                    <p:audio>
                                      <p:cMediaNode>
                                        <p:cTn display="0" masterRel="sameClick">
                                          <p:stCondLst>
                                            <p:cond evt="begin" delay="0">
                                              <p:tn val="199"/>
                                            </p:cond>
                                          </p:stCondLst>
                                          <p:endCondLst>
                                            <p:cond evt="onStopAudio" delay="0">
                                              <p:tgtEl>
                                                <p:sldTgt/>
                                              </p:tgtEl>
                                            </p:cond>
                                          </p:endCondLst>
                                        </p:cTn>
                                        <p:tgtEl>
                                          <p:sndTgt r:embed="rId10" name="January 23, 2009 Vehicle Arriving Scene.wav"/>
                                        </p:tgtEl>
                                      </p:cMediaNode>
                                    </p:audio>
                                  </p:subTnLst>
                                </p:cTn>
                              </p:par>
                              <p:par>
                                <p:cTn id="201" presetID="0" presetClass="path" presetSubtype="0" accel="50000" decel="50000" fill="hold" nodeType="withEffect">
                                  <p:stCondLst>
                                    <p:cond delay="0"/>
                                  </p:stCondLst>
                                  <p:childTnLst>
                                    <p:animMotion origin="layout" path="M -1.11111E-6 7.40741E-7 C 0.03646 0.00278 0.02292 0.00023 0.04114 0.00394 C 0.06753 0.00232 0.0941 0.00486 0.11962 -0.00509 C 0.12535 -0.01296 0.12899 -0.02083 0.13125 -0.03125 C 0.13212 -0.04768 0.1309 -0.06018 0.1441 -0.06527 C 0.15174 -0.07176 0.15399 -0.08472 0.1618 -0.09143 C 0.17361 -0.08564 0.17049 -0.08889 0.17049 -0.06666 " pathEditMode="relative" ptsTypes="ffffffA">
                                      <p:cBhvr>
                                        <p:cTn id="202" dur="2000" fill="hold"/>
                                        <p:tgtEl>
                                          <p:spTgt spid="87046"/>
                                        </p:tgtEl>
                                        <p:attrNameLst>
                                          <p:attrName>ppt_x</p:attrName>
                                          <p:attrName>ppt_y</p:attrName>
                                        </p:attrNameLst>
                                      </p:cBhvr>
                                    </p:animMotion>
                                  </p:childTnLst>
                                </p:cTn>
                              </p:par>
                              <p:par>
                                <p:cTn id="203" presetID="1" presetClass="entr" presetSubtype="0" fill="hold" grpId="2" nodeType="withEffect">
                                  <p:stCondLst>
                                    <p:cond delay="0"/>
                                  </p:stCondLst>
                                  <p:childTnLst>
                                    <p:set>
                                      <p:cBhvr>
                                        <p:cTn id="204" dur="1" fill="hold">
                                          <p:stCondLst>
                                            <p:cond delay="0"/>
                                          </p:stCondLst>
                                        </p:cTn>
                                        <p:tgtEl>
                                          <p:spTgt spid="87063"/>
                                        </p:tgtEl>
                                        <p:attrNameLst>
                                          <p:attrName>style.visibility</p:attrName>
                                        </p:attrNameLst>
                                      </p:cBhvr>
                                      <p:to>
                                        <p:strVal val="visible"/>
                                      </p:to>
                                    </p:set>
                                  </p:childTnLst>
                                </p:cTn>
                              </p:par>
                              <p:par>
                                <p:cTn id="205" presetID="1" presetClass="entr" presetSubtype="0" fill="hold" grpId="2" nodeType="withEffect">
                                  <p:stCondLst>
                                    <p:cond delay="0"/>
                                  </p:stCondLst>
                                  <p:childTnLst>
                                    <p:set>
                                      <p:cBhvr>
                                        <p:cTn id="206" dur="1" fill="hold">
                                          <p:stCondLst>
                                            <p:cond delay="0"/>
                                          </p:stCondLst>
                                        </p:cTn>
                                        <p:tgtEl>
                                          <p:spTgt spid="87064"/>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87084"/>
                                        </p:tgtEl>
                                        <p:attrNameLst>
                                          <p:attrName>style.visibility</p:attrName>
                                        </p:attrNameLst>
                                      </p:cBhvr>
                                      <p:to>
                                        <p:strVal val="visible"/>
                                      </p:to>
                                    </p:set>
                                  </p:childTnLst>
                                </p:cTn>
                              </p:par>
                            </p:childTnLst>
                          </p:cTn>
                        </p:par>
                        <p:par>
                          <p:cTn id="209" fill="hold" nodeType="afterGroup">
                            <p:stCondLst>
                              <p:cond delay="5000"/>
                            </p:stCondLst>
                            <p:childTnLst>
                              <p:par>
                                <p:cTn id="210" presetID="4" presetClass="exit" presetSubtype="16" fill="hold" nodeType="afterEffect">
                                  <p:stCondLst>
                                    <p:cond delay="0"/>
                                  </p:stCondLst>
                                  <p:childTnLst>
                                    <p:animEffect transition="out" filter="box(in)">
                                      <p:cBhvr>
                                        <p:cTn id="211" dur="500"/>
                                        <p:tgtEl>
                                          <p:spTgt spid="87046"/>
                                        </p:tgtEl>
                                      </p:cBhvr>
                                    </p:animEffect>
                                    <p:set>
                                      <p:cBhvr>
                                        <p:cTn id="212" dur="1" fill="hold">
                                          <p:stCondLst>
                                            <p:cond delay="499"/>
                                          </p:stCondLst>
                                        </p:cTn>
                                        <p:tgtEl>
                                          <p:spTgt spid="87046"/>
                                        </p:tgtEl>
                                        <p:attrNameLst>
                                          <p:attrName>style.visibility</p:attrName>
                                        </p:attrNameLst>
                                      </p:cBhvr>
                                      <p:to>
                                        <p:strVal val="hidden"/>
                                      </p:to>
                                    </p:set>
                                  </p:childTnLst>
                                </p:cTn>
                              </p:par>
                              <p:par>
                                <p:cTn id="213" presetID="4" presetClass="exit" presetSubtype="16" fill="hold" nodeType="withEffect">
                                  <p:stCondLst>
                                    <p:cond delay="0"/>
                                  </p:stCondLst>
                                  <p:childTnLst>
                                    <p:animEffect transition="out" filter="box(in)">
                                      <p:cBhvr>
                                        <p:cTn id="214" dur="500"/>
                                        <p:tgtEl>
                                          <p:spTgt spid="87043"/>
                                        </p:tgtEl>
                                      </p:cBhvr>
                                    </p:animEffect>
                                    <p:set>
                                      <p:cBhvr>
                                        <p:cTn id="215" dur="1" fill="hold">
                                          <p:stCondLst>
                                            <p:cond delay="499"/>
                                          </p:stCondLst>
                                        </p:cTn>
                                        <p:tgtEl>
                                          <p:spTgt spid="87043"/>
                                        </p:tgtEl>
                                        <p:attrNameLst>
                                          <p:attrName>style.visibility</p:attrName>
                                        </p:attrNameLst>
                                      </p:cBhvr>
                                      <p:to>
                                        <p:strVal val="hidden"/>
                                      </p:to>
                                    </p:set>
                                  </p:childTnLst>
                                </p:cTn>
                              </p:par>
                              <p:par>
                                <p:cTn id="216" presetID="1" presetClass="entr" presetSubtype="0" fill="hold" nodeType="withEffect">
                                  <p:stCondLst>
                                    <p:cond delay="0"/>
                                  </p:stCondLst>
                                  <p:childTnLst>
                                    <p:set>
                                      <p:cBhvr>
                                        <p:cTn id="217" dur="1" fill="hold">
                                          <p:stCondLst>
                                            <p:cond delay="0"/>
                                          </p:stCondLst>
                                        </p:cTn>
                                        <p:tgtEl>
                                          <p:spTgt spid="87083"/>
                                        </p:tgtEl>
                                        <p:attrNameLst>
                                          <p:attrName>style.visibility</p:attrName>
                                        </p:attrNameLst>
                                      </p:cBhvr>
                                      <p:to>
                                        <p:strVal val="visible"/>
                                      </p:to>
                                    </p:set>
                                  </p:childTnLst>
                                </p:cTn>
                              </p:par>
                              <p:par>
                                <p:cTn id="218" presetID="10" presetClass="exit" presetSubtype="0" fill="hold" grpId="1" nodeType="withEffect">
                                  <p:stCondLst>
                                    <p:cond delay="0"/>
                                  </p:stCondLst>
                                  <p:childTnLst>
                                    <p:animEffect transition="out" filter="fade">
                                      <p:cBhvr>
                                        <p:cTn id="219" dur="2000"/>
                                        <p:tgtEl>
                                          <p:spTgt spid="87084"/>
                                        </p:tgtEl>
                                      </p:cBhvr>
                                    </p:animEffect>
                                    <p:set>
                                      <p:cBhvr>
                                        <p:cTn id="220" dur="1" fill="hold">
                                          <p:stCondLst>
                                            <p:cond delay="1999"/>
                                          </p:stCondLst>
                                        </p:cTn>
                                        <p:tgtEl>
                                          <p:spTgt spid="87084"/>
                                        </p:tgtEl>
                                        <p:attrNameLst>
                                          <p:attrName>style.visibility</p:attrName>
                                        </p:attrNameLst>
                                      </p:cBhvr>
                                      <p:to>
                                        <p:strVal val="hidden"/>
                                      </p:to>
                                    </p:set>
                                  </p:childTnLst>
                                </p:cTn>
                              </p:par>
                              <p:par>
                                <p:cTn id="221" presetID="10" presetClass="exit" presetSubtype="0" fill="hold" grpId="3" nodeType="withEffect">
                                  <p:stCondLst>
                                    <p:cond delay="0"/>
                                  </p:stCondLst>
                                  <p:childTnLst>
                                    <p:animEffect transition="out" filter="fade">
                                      <p:cBhvr>
                                        <p:cTn id="222" dur="2000"/>
                                        <p:tgtEl>
                                          <p:spTgt spid="87064"/>
                                        </p:tgtEl>
                                      </p:cBhvr>
                                    </p:animEffect>
                                    <p:set>
                                      <p:cBhvr>
                                        <p:cTn id="223" dur="1" fill="hold">
                                          <p:stCondLst>
                                            <p:cond delay="1999"/>
                                          </p:stCondLst>
                                        </p:cTn>
                                        <p:tgtEl>
                                          <p:spTgt spid="87064"/>
                                        </p:tgtEl>
                                        <p:attrNameLst>
                                          <p:attrName>style.visibility</p:attrName>
                                        </p:attrNameLst>
                                      </p:cBhvr>
                                      <p:to>
                                        <p:strVal val="hidden"/>
                                      </p:to>
                                    </p:set>
                                  </p:childTnLst>
                                </p:cTn>
                              </p:par>
                              <p:par>
                                <p:cTn id="224" presetID="10" presetClass="exit" presetSubtype="0" fill="hold" grpId="3" nodeType="withEffect">
                                  <p:stCondLst>
                                    <p:cond delay="0"/>
                                  </p:stCondLst>
                                  <p:childTnLst>
                                    <p:animEffect transition="out" filter="fade">
                                      <p:cBhvr>
                                        <p:cTn id="225" dur="2000"/>
                                        <p:tgtEl>
                                          <p:spTgt spid="87063"/>
                                        </p:tgtEl>
                                      </p:cBhvr>
                                    </p:animEffect>
                                    <p:set>
                                      <p:cBhvr>
                                        <p:cTn id="226" dur="1" fill="hold">
                                          <p:stCondLst>
                                            <p:cond delay="1999"/>
                                          </p:stCondLst>
                                        </p:cTn>
                                        <p:tgtEl>
                                          <p:spTgt spid="87063"/>
                                        </p:tgtEl>
                                        <p:attrNameLst>
                                          <p:attrName>style.visibility</p:attrName>
                                        </p:attrNameLst>
                                      </p:cBhvr>
                                      <p:to>
                                        <p:strVal val="hidden"/>
                                      </p:to>
                                    </p:set>
                                  </p:childTnLst>
                                </p:cTn>
                              </p:par>
                              <p:par>
                                <p:cTn id="227" presetID="4" presetClass="exit" presetSubtype="16" fill="hold" grpId="1" nodeType="withEffect">
                                  <p:stCondLst>
                                    <p:cond delay="0"/>
                                  </p:stCondLst>
                                  <p:iterate type="lt">
                                    <p:tmPct val="0"/>
                                  </p:iterate>
                                  <p:childTnLst>
                                    <p:animEffect transition="out" filter="box(in)">
                                      <p:cBhvr>
                                        <p:cTn id="228" dur="500"/>
                                        <p:tgtEl>
                                          <p:spTgt spid="87082"/>
                                        </p:tgtEl>
                                      </p:cBhvr>
                                    </p:animEffect>
                                    <p:set>
                                      <p:cBhvr>
                                        <p:cTn id="229" dur="1" fill="hold">
                                          <p:stCondLst>
                                            <p:cond delay="499"/>
                                          </p:stCondLst>
                                        </p:cTn>
                                        <p:tgtEl>
                                          <p:spTgt spid="87082"/>
                                        </p:tgtEl>
                                        <p:attrNameLst>
                                          <p:attrName>style.visibility</p:attrName>
                                        </p:attrNameLst>
                                      </p:cBhvr>
                                      <p:to>
                                        <p:strVal val="hidden"/>
                                      </p:to>
                                    </p:set>
                                  </p:childTnLst>
                                </p:cTn>
                              </p:par>
                            </p:childTnLst>
                          </p:cTn>
                        </p:par>
                      </p:childTnLst>
                    </p:cTn>
                  </p:par>
                  <p:par>
                    <p:cTn id="230" fill="hold" nodeType="clickPar">
                      <p:stCondLst>
                        <p:cond delay="indefinite"/>
                      </p:stCondLst>
                      <p:childTnLst>
                        <p:par>
                          <p:cTn id="231" fill="hold" nodeType="withGroup">
                            <p:stCondLst>
                              <p:cond delay="0"/>
                            </p:stCondLst>
                            <p:childTnLst>
                              <p:par>
                                <p:cTn id="232" presetID="1" presetClass="entr" presetSubtype="0" fill="hold" grpId="2" nodeType="clickEffect">
                                  <p:stCondLst>
                                    <p:cond delay="0"/>
                                  </p:stCondLst>
                                  <p:childTnLst>
                                    <p:set>
                                      <p:cBhvr>
                                        <p:cTn id="233" dur="1" fill="hold">
                                          <p:stCondLst>
                                            <p:cond delay="0"/>
                                          </p:stCondLst>
                                        </p:cTn>
                                        <p:tgtEl>
                                          <p:spTgt spid="87084"/>
                                        </p:tgtEl>
                                        <p:attrNameLst>
                                          <p:attrName>style.visibility</p:attrName>
                                        </p:attrNameLst>
                                      </p:cBhvr>
                                      <p:to>
                                        <p:strVal val="visible"/>
                                      </p:to>
                                    </p:set>
                                  </p:childTnLst>
                                  <p:subTnLst>
                                    <p:audio>
                                      <p:cMediaNode>
                                        <p:cTn display="0" masterRel="sameClick">
                                          <p:stCondLst>
                                            <p:cond evt="begin" delay="0">
                                              <p:tn val="232"/>
                                            </p:cond>
                                          </p:stCondLst>
                                          <p:endCondLst>
                                            <p:cond evt="onStopAudio" delay="0">
                                              <p:tgtEl>
                                                <p:sldTgt/>
                                              </p:tgtEl>
                                            </p:cond>
                                          </p:endCondLst>
                                        </p:cTn>
                                        <p:tgtEl>
                                          <p:sndTgt r:embed="rId11" name="January 23, 2009 Vehicle Departing Scene.wav"/>
                                        </p:tgtEl>
                                      </p:cMediaNode>
                                    </p:audio>
                                  </p:subTnLst>
                                </p:cTn>
                              </p:par>
                              <p:par>
                                <p:cTn id="234" presetID="1" presetClass="entr" presetSubtype="0" fill="hold" grpId="4" nodeType="withEffect">
                                  <p:stCondLst>
                                    <p:cond delay="0"/>
                                  </p:stCondLst>
                                  <p:childTnLst>
                                    <p:set>
                                      <p:cBhvr>
                                        <p:cTn id="235" dur="1" fill="hold">
                                          <p:stCondLst>
                                            <p:cond delay="0"/>
                                          </p:stCondLst>
                                        </p:cTn>
                                        <p:tgtEl>
                                          <p:spTgt spid="87064"/>
                                        </p:tgtEl>
                                        <p:attrNameLst>
                                          <p:attrName>style.visibility</p:attrName>
                                        </p:attrNameLst>
                                      </p:cBhvr>
                                      <p:to>
                                        <p:strVal val="visible"/>
                                      </p:to>
                                    </p:set>
                                  </p:childTnLst>
                                </p:cTn>
                              </p:par>
                              <p:par>
                                <p:cTn id="236" presetID="1" presetClass="entr" presetSubtype="0" fill="hold" grpId="4" nodeType="withEffect">
                                  <p:stCondLst>
                                    <p:cond delay="0"/>
                                  </p:stCondLst>
                                  <p:childTnLst>
                                    <p:set>
                                      <p:cBhvr>
                                        <p:cTn id="237" dur="1" fill="hold">
                                          <p:stCondLst>
                                            <p:cond delay="0"/>
                                          </p:stCondLst>
                                        </p:cTn>
                                        <p:tgtEl>
                                          <p:spTgt spid="87063"/>
                                        </p:tgtEl>
                                        <p:attrNameLst>
                                          <p:attrName>style.visibility</p:attrName>
                                        </p:attrNameLst>
                                      </p:cBhvr>
                                      <p:to>
                                        <p:strVal val="visible"/>
                                      </p:to>
                                    </p:set>
                                  </p:childTnLst>
                                </p:cTn>
                              </p:par>
                            </p:childTnLst>
                          </p:cTn>
                        </p:par>
                      </p:childTnLst>
                    </p:cTn>
                  </p:par>
                  <p:par>
                    <p:cTn id="238" fill="hold" nodeType="clickPar">
                      <p:stCondLst>
                        <p:cond delay="indefinite"/>
                      </p:stCondLst>
                      <p:childTnLst>
                        <p:par>
                          <p:cTn id="239" fill="hold" nodeType="withGroup">
                            <p:stCondLst>
                              <p:cond delay="0"/>
                            </p:stCondLst>
                            <p:childTnLst>
                              <p:par>
                                <p:cTn id="240" presetID="1" presetClass="entr" presetSubtype="0" fill="hold" grpId="3" nodeType="clickEffect">
                                  <p:stCondLst>
                                    <p:cond delay="0"/>
                                  </p:stCondLst>
                                  <p:childTnLst>
                                    <p:set>
                                      <p:cBhvr>
                                        <p:cTn id="241" dur="1" fill="hold">
                                          <p:stCondLst>
                                            <p:cond delay="0"/>
                                          </p:stCondLst>
                                        </p:cTn>
                                        <p:tgtEl>
                                          <p:spTgt spid="87084"/>
                                        </p:tgtEl>
                                        <p:attrNameLst>
                                          <p:attrName>style.visibility</p:attrName>
                                        </p:attrNameLst>
                                      </p:cBhvr>
                                      <p:to>
                                        <p:strVal val="visible"/>
                                      </p:to>
                                    </p:set>
                                  </p:childTnLst>
                                  <p:subTnLst>
                                    <p:audio>
                                      <p:cMediaNode>
                                        <p:cTn display="0" masterRel="sameClick">
                                          <p:stCondLst>
                                            <p:cond evt="begin" delay="0">
                                              <p:tn val="240"/>
                                            </p:cond>
                                          </p:stCondLst>
                                          <p:endCondLst>
                                            <p:cond evt="onStopAudio" delay="0">
                                              <p:tgtEl>
                                                <p:sldTgt/>
                                              </p:tgtEl>
                                            </p:cond>
                                          </p:endCondLst>
                                        </p:cTn>
                                        <p:tgtEl>
                                          <p:sndTgt r:embed="rId12" name="January 23, 2009 Vehicle Patching to Hospital.wav"/>
                                        </p:tgtEl>
                                      </p:cMediaNode>
                                    </p:audio>
                                  </p:subTnLst>
                                </p:cTn>
                              </p:par>
                              <p:par>
                                <p:cTn id="242" presetID="1" presetClass="entr" presetSubtype="0" fill="hold" nodeType="withEffect">
                                  <p:stCondLst>
                                    <p:cond delay="0"/>
                                  </p:stCondLst>
                                  <p:childTnLst>
                                    <p:set>
                                      <p:cBhvr>
                                        <p:cTn id="243" dur="1" fill="hold">
                                          <p:stCondLst>
                                            <p:cond delay="0"/>
                                          </p:stCondLst>
                                        </p:cTn>
                                        <p:tgtEl>
                                          <p:spTgt spid="87050"/>
                                        </p:tgtEl>
                                        <p:attrNameLst>
                                          <p:attrName>style.visibility</p:attrName>
                                        </p:attrNameLst>
                                      </p:cBhvr>
                                      <p:to>
                                        <p:strVal val="visible"/>
                                      </p:to>
                                    </p:set>
                                  </p:childTnLst>
                                </p:cTn>
                              </p:par>
                              <p:par>
                                <p:cTn id="244" presetID="1" presetClass="entr" presetSubtype="0" fill="hold" nodeType="withEffect">
                                  <p:stCondLst>
                                    <p:cond delay="0"/>
                                  </p:stCondLst>
                                  <p:childTnLst>
                                    <p:set>
                                      <p:cBhvr>
                                        <p:cTn id="245" dur="1" fill="hold">
                                          <p:stCondLst>
                                            <p:cond delay="0"/>
                                          </p:stCondLst>
                                        </p:cTn>
                                        <p:tgtEl>
                                          <p:spTgt spid="87088"/>
                                        </p:tgtEl>
                                        <p:attrNameLst>
                                          <p:attrName>style.visibility</p:attrName>
                                        </p:attrNameLst>
                                      </p:cBhvr>
                                      <p:to>
                                        <p:strVal val="visible"/>
                                      </p:to>
                                    </p:set>
                                  </p:childTnLst>
                                </p:cTn>
                              </p:par>
                              <p:par>
                                <p:cTn id="246" presetID="1" presetClass="entr" presetSubtype="0" fill="hold" grpId="5" nodeType="withEffect">
                                  <p:stCondLst>
                                    <p:cond delay="0"/>
                                  </p:stCondLst>
                                  <p:childTnLst>
                                    <p:set>
                                      <p:cBhvr>
                                        <p:cTn id="247" dur="1" fill="hold">
                                          <p:stCondLst>
                                            <p:cond delay="0"/>
                                          </p:stCondLst>
                                        </p:cTn>
                                        <p:tgtEl>
                                          <p:spTgt spid="87064"/>
                                        </p:tgtEl>
                                        <p:attrNameLst>
                                          <p:attrName>style.visibility</p:attrName>
                                        </p:attrNameLst>
                                      </p:cBhvr>
                                      <p:to>
                                        <p:strVal val="visible"/>
                                      </p:to>
                                    </p:set>
                                  </p:childTnLst>
                                </p:cTn>
                              </p:par>
                              <p:par>
                                <p:cTn id="248" presetID="1" presetClass="entr" presetSubtype="0" fill="hold" grpId="5" nodeType="withEffect">
                                  <p:stCondLst>
                                    <p:cond delay="0"/>
                                  </p:stCondLst>
                                  <p:childTnLst>
                                    <p:set>
                                      <p:cBhvr>
                                        <p:cTn id="249" dur="1" fill="hold">
                                          <p:stCondLst>
                                            <p:cond delay="0"/>
                                          </p:stCondLst>
                                        </p:cTn>
                                        <p:tgtEl>
                                          <p:spTgt spid="87063"/>
                                        </p:tgtEl>
                                        <p:attrNameLst>
                                          <p:attrName>style.visibility</p:attrName>
                                        </p:attrNameLst>
                                      </p:cBhvr>
                                      <p:to>
                                        <p:strVal val="visible"/>
                                      </p:to>
                                    </p:set>
                                  </p:childTnLst>
                                </p:cTn>
                              </p:par>
                              <p:par>
                                <p:cTn id="250" presetID="2" presetClass="entr" presetSubtype="2" fill="hold" grpId="0" nodeType="withEffect">
                                  <p:stCondLst>
                                    <p:cond delay="0"/>
                                  </p:stCondLst>
                                  <p:iterate type="lt">
                                    <p:tmPct val="0"/>
                                  </p:iterate>
                                  <p:childTnLst>
                                    <p:set>
                                      <p:cBhvr>
                                        <p:cTn id="251" dur="1" fill="hold">
                                          <p:stCondLst>
                                            <p:cond delay="0"/>
                                          </p:stCondLst>
                                        </p:cTn>
                                        <p:tgtEl>
                                          <p:spTgt spid="87087"/>
                                        </p:tgtEl>
                                        <p:attrNameLst>
                                          <p:attrName>style.visibility</p:attrName>
                                        </p:attrNameLst>
                                      </p:cBhvr>
                                      <p:to>
                                        <p:strVal val="visible"/>
                                      </p:to>
                                    </p:set>
                                    <p:anim calcmode="lin" valueType="num">
                                      <p:cBhvr additive="base">
                                        <p:cTn id="252" dur="500" fill="hold"/>
                                        <p:tgtEl>
                                          <p:spTgt spid="87087"/>
                                        </p:tgtEl>
                                        <p:attrNameLst>
                                          <p:attrName>ppt_x</p:attrName>
                                        </p:attrNameLst>
                                      </p:cBhvr>
                                      <p:tavLst>
                                        <p:tav tm="0">
                                          <p:val>
                                            <p:strVal val="1+#ppt_w/2"/>
                                          </p:val>
                                        </p:tav>
                                        <p:tav tm="100000">
                                          <p:val>
                                            <p:strVal val="#ppt_x"/>
                                          </p:val>
                                        </p:tav>
                                      </p:tavLst>
                                    </p:anim>
                                    <p:anim calcmode="lin" valueType="num">
                                      <p:cBhvr additive="base">
                                        <p:cTn id="253" dur="500" fill="hold"/>
                                        <p:tgtEl>
                                          <p:spTgt spid="87087"/>
                                        </p:tgtEl>
                                        <p:attrNameLst>
                                          <p:attrName>ppt_y</p:attrName>
                                        </p:attrNameLst>
                                      </p:cBhvr>
                                      <p:tavLst>
                                        <p:tav tm="0">
                                          <p:val>
                                            <p:strVal val="#ppt_y"/>
                                          </p:val>
                                        </p:tav>
                                        <p:tav tm="100000">
                                          <p:val>
                                            <p:strVal val="#ppt_y"/>
                                          </p:val>
                                        </p:tav>
                                      </p:tavLst>
                                    </p:anim>
                                  </p:childTnLst>
                                </p:cTn>
                              </p:par>
                              <p:par>
                                <p:cTn id="254" presetID="1" presetClass="entr" presetSubtype="0" fill="hold" grpId="0" nodeType="withEffect">
                                  <p:stCondLst>
                                    <p:cond delay="0"/>
                                  </p:stCondLst>
                                  <p:childTnLst>
                                    <p:set>
                                      <p:cBhvr>
                                        <p:cTn id="255" dur="1" fill="hold">
                                          <p:stCondLst>
                                            <p:cond delay="0"/>
                                          </p:stCondLst>
                                        </p:cTn>
                                        <p:tgtEl>
                                          <p:spTgt spid="87085"/>
                                        </p:tgtEl>
                                        <p:attrNameLst>
                                          <p:attrName>style.visibility</p:attrName>
                                        </p:attrNameLst>
                                      </p:cBhvr>
                                      <p:to>
                                        <p:strVal val="visible"/>
                                      </p:to>
                                    </p:set>
                                  </p:childTnLst>
                                </p:cTn>
                              </p:par>
                              <p:par>
                                <p:cTn id="256" presetID="1" presetClass="entr" presetSubtype="0" fill="hold" nodeType="withEffect">
                                  <p:stCondLst>
                                    <p:cond delay="0"/>
                                  </p:stCondLst>
                                  <p:childTnLst>
                                    <p:set>
                                      <p:cBhvr>
                                        <p:cTn id="257" dur="1" fill="hold">
                                          <p:stCondLst>
                                            <p:cond delay="0"/>
                                          </p:stCondLst>
                                        </p:cTn>
                                        <p:tgtEl>
                                          <p:spTgt spid="87049"/>
                                        </p:tgtEl>
                                        <p:attrNameLst>
                                          <p:attrName>style.visibility</p:attrName>
                                        </p:attrNameLst>
                                      </p:cBhvr>
                                      <p:to>
                                        <p:strVal val="visible"/>
                                      </p:to>
                                    </p:set>
                                  </p:childTnLst>
                                </p:cTn>
                              </p:par>
                              <p:par>
                                <p:cTn id="258" presetID="18" presetClass="emph" presetSubtype="0" fill="hold" grpId="1" nodeType="withEffect">
                                  <p:stCondLst>
                                    <p:cond delay="0"/>
                                  </p:stCondLst>
                                  <p:iterate type="lt">
                                    <p:tmPct val="4000"/>
                                  </p:iterate>
                                  <p:childTnLst>
                                    <p:set>
                                      <p:cBhvr override="childStyle">
                                        <p:cTn id="259" dur="3000" fill="hold"/>
                                        <p:tgtEl>
                                          <p:spTgt spid="87087"/>
                                        </p:tgtEl>
                                        <p:attrNameLst>
                                          <p:attrName>style.textDecorationUnderline</p:attrName>
                                        </p:attrNameLst>
                                      </p:cBhvr>
                                      <p:to>
                                        <p:strVal val="true"/>
                                      </p:to>
                                    </p:set>
                                  </p:childTnLst>
                                </p:cTn>
                              </p:par>
                            </p:childTnLst>
                          </p:cTn>
                        </p:par>
                      </p:childTnLst>
                    </p:cTn>
                  </p:par>
                  <p:par>
                    <p:cTn id="260" fill="hold" nodeType="clickPar">
                      <p:stCondLst>
                        <p:cond delay="indefinite"/>
                      </p:stCondLst>
                      <p:childTnLst>
                        <p:par>
                          <p:cTn id="261" fill="hold" nodeType="withGroup">
                            <p:stCondLst>
                              <p:cond delay="0"/>
                            </p:stCondLst>
                            <p:childTnLst>
                              <p:par>
                                <p:cTn id="262" presetID="4" presetClass="exit" presetSubtype="16" fill="hold" nodeType="clickEffect">
                                  <p:stCondLst>
                                    <p:cond delay="0"/>
                                  </p:stCondLst>
                                  <p:childTnLst>
                                    <p:animEffect transition="out" filter="box(in)">
                                      <p:cBhvr>
                                        <p:cTn id="263" dur="500"/>
                                        <p:tgtEl>
                                          <p:spTgt spid="87049"/>
                                        </p:tgtEl>
                                      </p:cBhvr>
                                    </p:animEffect>
                                    <p:set>
                                      <p:cBhvr>
                                        <p:cTn id="264" dur="1" fill="hold">
                                          <p:stCondLst>
                                            <p:cond delay="499"/>
                                          </p:stCondLst>
                                        </p:cTn>
                                        <p:tgtEl>
                                          <p:spTgt spid="87049"/>
                                        </p:tgtEl>
                                        <p:attrNameLst>
                                          <p:attrName>style.visibility</p:attrName>
                                        </p:attrNameLst>
                                      </p:cBhvr>
                                      <p:to>
                                        <p:strVal val="hidden"/>
                                      </p:to>
                                    </p:set>
                                  </p:childTnLst>
                                </p:cTn>
                              </p:par>
                              <p:par>
                                <p:cTn id="265" presetID="4" presetClass="exit" presetSubtype="16" fill="hold" grpId="1" nodeType="withEffect">
                                  <p:stCondLst>
                                    <p:cond delay="0"/>
                                  </p:stCondLst>
                                  <p:childTnLst>
                                    <p:animEffect transition="out" filter="box(in)">
                                      <p:cBhvr>
                                        <p:cTn id="266" dur="500"/>
                                        <p:tgtEl>
                                          <p:spTgt spid="87078"/>
                                        </p:tgtEl>
                                      </p:cBhvr>
                                    </p:animEffect>
                                    <p:set>
                                      <p:cBhvr>
                                        <p:cTn id="267" dur="1" fill="hold">
                                          <p:stCondLst>
                                            <p:cond delay="499"/>
                                          </p:stCondLst>
                                        </p:cTn>
                                        <p:tgtEl>
                                          <p:spTgt spid="87078"/>
                                        </p:tgtEl>
                                        <p:attrNameLst>
                                          <p:attrName>style.visibility</p:attrName>
                                        </p:attrNameLst>
                                      </p:cBhvr>
                                      <p:to>
                                        <p:strVal val="hidden"/>
                                      </p:to>
                                    </p:set>
                                  </p:childTnLst>
                                </p:cTn>
                              </p:par>
                              <p:par>
                                <p:cTn id="268" presetID="4" presetClass="exit" presetSubtype="16" fill="hold" nodeType="withEffect">
                                  <p:stCondLst>
                                    <p:cond delay="0"/>
                                  </p:stCondLst>
                                  <p:childTnLst>
                                    <p:animEffect transition="out" filter="box(in)">
                                      <p:cBhvr>
                                        <p:cTn id="269" dur="500"/>
                                        <p:tgtEl>
                                          <p:spTgt spid="87091"/>
                                        </p:tgtEl>
                                      </p:cBhvr>
                                    </p:animEffect>
                                    <p:set>
                                      <p:cBhvr>
                                        <p:cTn id="270" dur="1" fill="hold">
                                          <p:stCondLst>
                                            <p:cond delay="499"/>
                                          </p:stCondLst>
                                        </p:cTn>
                                        <p:tgtEl>
                                          <p:spTgt spid="87091"/>
                                        </p:tgtEl>
                                        <p:attrNameLst>
                                          <p:attrName>style.visibility</p:attrName>
                                        </p:attrNameLst>
                                      </p:cBhvr>
                                      <p:to>
                                        <p:strVal val="hidden"/>
                                      </p:to>
                                    </p:set>
                                  </p:childTnLst>
                                </p:cTn>
                              </p:par>
                              <p:par>
                                <p:cTn id="271" presetID="4" presetClass="exit" presetSubtype="16" fill="hold" grpId="4" nodeType="withEffect">
                                  <p:stCondLst>
                                    <p:cond delay="0"/>
                                  </p:stCondLst>
                                  <p:childTnLst>
                                    <p:animEffect transition="out" filter="box(in)">
                                      <p:cBhvr>
                                        <p:cTn id="272" dur="500"/>
                                        <p:tgtEl>
                                          <p:spTgt spid="87084"/>
                                        </p:tgtEl>
                                      </p:cBhvr>
                                    </p:animEffect>
                                    <p:set>
                                      <p:cBhvr>
                                        <p:cTn id="273" dur="1" fill="hold">
                                          <p:stCondLst>
                                            <p:cond delay="499"/>
                                          </p:stCondLst>
                                        </p:cTn>
                                        <p:tgtEl>
                                          <p:spTgt spid="87084"/>
                                        </p:tgtEl>
                                        <p:attrNameLst>
                                          <p:attrName>style.visibility</p:attrName>
                                        </p:attrNameLst>
                                      </p:cBhvr>
                                      <p:to>
                                        <p:strVal val="hidden"/>
                                      </p:to>
                                    </p:set>
                                  </p:childTnLst>
                                </p:cTn>
                              </p:par>
                              <p:par>
                                <p:cTn id="274" presetID="4" presetClass="exit" presetSubtype="16" fill="hold" grpId="6" nodeType="withEffect">
                                  <p:stCondLst>
                                    <p:cond delay="0"/>
                                  </p:stCondLst>
                                  <p:childTnLst>
                                    <p:animEffect transition="out" filter="box(in)">
                                      <p:cBhvr>
                                        <p:cTn id="275" dur="500"/>
                                        <p:tgtEl>
                                          <p:spTgt spid="87063"/>
                                        </p:tgtEl>
                                      </p:cBhvr>
                                    </p:animEffect>
                                    <p:set>
                                      <p:cBhvr>
                                        <p:cTn id="276" dur="1" fill="hold">
                                          <p:stCondLst>
                                            <p:cond delay="499"/>
                                          </p:stCondLst>
                                        </p:cTn>
                                        <p:tgtEl>
                                          <p:spTgt spid="87063"/>
                                        </p:tgtEl>
                                        <p:attrNameLst>
                                          <p:attrName>style.visibility</p:attrName>
                                        </p:attrNameLst>
                                      </p:cBhvr>
                                      <p:to>
                                        <p:strVal val="hidden"/>
                                      </p:to>
                                    </p:set>
                                  </p:childTnLst>
                                </p:cTn>
                              </p:par>
                              <p:par>
                                <p:cTn id="277" presetID="4" presetClass="exit" presetSubtype="16" fill="hold" grpId="6" nodeType="withEffect">
                                  <p:stCondLst>
                                    <p:cond delay="0"/>
                                  </p:stCondLst>
                                  <p:childTnLst>
                                    <p:animEffect transition="out" filter="box(in)">
                                      <p:cBhvr>
                                        <p:cTn id="278" dur="500"/>
                                        <p:tgtEl>
                                          <p:spTgt spid="87064"/>
                                        </p:tgtEl>
                                      </p:cBhvr>
                                    </p:animEffect>
                                    <p:set>
                                      <p:cBhvr>
                                        <p:cTn id="279" dur="1" fill="hold">
                                          <p:stCondLst>
                                            <p:cond delay="499"/>
                                          </p:stCondLst>
                                        </p:cTn>
                                        <p:tgtEl>
                                          <p:spTgt spid="87064"/>
                                        </p:tgtEl>
                                        <p:attrNameLst>
                                          <p:attrName>style.visibility</p:attrName>
                                        </p:attrNameLst>
                                      </p:cBhvr>
                                      <p:to>
                                        <p:strVal val="hidden"/>
                                      </p:to>
                                    </p:set>
                                  </p:childTnLst>
                                </p:cTn>
                              </p:par>
                              <p:par>
                                <p:cTn id="280" presetID="4" presetClass="exit" presetSubtype="16" fill="hold" grpId="1" nodeType="withEffect">
                                  <p:stCondLst>
                                    <p:cond delay="0"/>
                                  </p:stCondLst>
                                  <p:childTnLst>
                                    <p:animEffect transition="out" filter="box(in)">
                                      <p:cBhvr>
                                        <p:cTn id="281" dur="500"/>
                                        <p:tgtEl>
                                          <p:spTgt spid="87069"/>
                                        </p:tgtEl>
                                      </p:cBhvr>
                                    </p:animEffect>
                                    <p:set>
                                      <p:cBhvr>
                                        <p:cTn id="282" dur="1" fill="hold">
                                          <p:stCondLst>
                                            <p:cond delay="499"/>
                                          </p:stCondLst>
                                        </p:cTn>
                                        <p:tgtEl>
                                          <p:spTgt spid="87069"/>
                                        </p:tgtEl>
                                        <p:attrNameLst>
                                          <p:attrName>style.visibility</p:attrName>
                                        </p:attrNameLst>
                                      </p:cBhvr>
                                      <p:to>
                                        <p:strVal val="hidden"/>
                                      </p:to>
                                    </p:set>
                                  </p:childTnLst>
                                </p:cTn>
                              </p:par>
                              <p:par>
                                <p:cTn id="283" presetID="4" presetClass="exit" presetSubtype="16" fill="hold" grpId="1" nodeType="withEffect">
                                  <p:stCondLst>
                                    <p:cond delay="0"/>
                                  </p:stCondLst>
                                  <p:iterate type="lt">
                                    <p:tmPct val="0"/>
                                  </p:iterate>
                                  <p:childTnLst>
                                    <p:animEffect transition="out" filter="box(in)">
                                      <p:cBhvr>
                                        <p:cTn id="284" dur="500"/>
                                        <p:tgtEl>
                                          <p:spTgt spid="87070"/>
                                        </p:tgtEl>
                                      </p:cBhvr>
                                    </p:animEffect>
                                    <p:set>
                                      <p:cBhvr>
                                        <p:cTn id="285" dur="1" fill="hold">
                                          <p:stCondLst>
                                            <p:cond delay="499"/>
                                          </p:stCondLst>
                                        </p:cTn>
                                        <p:tgtEl>
                                          <p:spTgt spid="87070"/>
                                        </p:tgtEl>
                                        <p:attrNameLst>
                                          <p:attrName>style.visibility</p:attrName>
                                        </p:attrNameLst>
                                      </p:cBhvr>
                                      <p:to>
                                        <p:strVal val="hidden"/>
                                      </p:to>
                                    </p:set>
                                  </p:childTnLst>
                                </p:cTn>
                              </p:par>
                              <p:par>
                                <p:cTn id="286" presetID="4" presetClass="exit" presetSubtype="16" fill="hold" nodeType="withEffect">
                                  <p:stCondLst>
                                    <p:cond delay="0"/>
                                  </p:stCondLst>
                                  <p:childTnLst>
                                    <p:animEffect transition="out" filter="box(in)">
                                      <p:cBhvr>
                                        <p:cTn id="287" dur="500"/>
                                        <p:tgtEl>
                                          <p:spTgt spid="87053"/>
                                        </p:tgtEl>
                                      </p:cBhvr>
                                    </p:animEffect>
                                    <p:set>
                                      <p:cBhvr>
                                        <p:cTn id="288" dur="1" fill="hold">
                                          <p:stCondLst>
                                            <p:cond delay="499"/>
                                          </p:stCondLst>
                                        </p:cTn>
                                        <p:tgtEl>
                                          <p:spTgt spid="87053"/>
                                        </p:tgtEl>
                                        <p:attrNameLst>
                                          <p:attrName>style.visibility</p:attrName>
                                        </p:attrNameLst>
                                      </p:cBhvr>
                                      <p:to>
                                        <p:strVal val="hidden"/>
                                      </p:to>
                                    </p:set>
                                  </p:childTnLst>
                                </p:cTn>
                              </p:par>
                              <p:par>
                                <p:cTn id="289" presetID="63" presetClass="path" presetSubtype="0" accel="50000" decel="50000" fill="hold" nodeType="withEffect">
                                  <p:stCondLst>
                                    <p:cond delay="0"/>
                                  </p:stCondLst>
                                  <p:childTnLst>
                                    <p:animMotion origin="layout" path="M -3.33333E-6 0.00023 L 0.34167 0.00046 " pathEditMode="relative" rAng="0" ptsTypes="AA">
                                      <p:cBhvr>
                                        <p:cTn id="290" dur="2000" fill="hold"/>
                                        <p:tgtEl>
                                          <p:spTgt spid="87083"/>
                                        </p:tgtEl>
                                        <p:attrNameLst>
                                          <p:attrName>ppt_x</p:attrName>
                                          <p:attrName>ppt_y</p:attrName>
                                        </p:attrNameLst>
                                      </p:cBhvr>
                                      <p:rCtr x="17100" y="0"/>
                                    </p:animMotion>
                                  </p:childTnLst>
                                  <p:subTnLst>
                                    <p:audio>
                                      <p:cMediaNode>
                                        <p:cTn display="0" masterRel="sameClick">
                                          <p:stCondLst>
                                            <p:cond evt="begin" delay="0">
                                              <p:tn val="289"/>
                                            </p:cond>
                                          </p:stCondLst>
                                          <p:endCondLst>
                                            <p:cond evt="onStopAudio" delay="0">
                                              <p:tgtEl>
                                                <p:sldTgt/>
                                              </p:tgtEl>
                                            </p:cond>
                                          </p:endCondLst>
                                        </p:cTn>
                                        <p:tgtEl>
                                          <p:sndTgt r:embed="rId9" name="SN01095A.wav"/>
                                        </p:tgtEl>
                                      </p:cMediaNode>
                                    </p:audio>
                                  </p:subTnLst>
                                </p:cTn>
                              </p:par>
                              <p:par>
                                <p:cTn id="291" presetID="4" presetClass="exit" presetSubtype="16" fill="hold" nodeType="withEffect">
                                  <p:stCondLst>
                                    <p:cond delay="0"/>
                                  </p:stCondLst>
                                  <p:childTnLst>
                                    <p:animEffect transition="out" filter="box(in)">
                                      <p:cBhvr>
                                        <p:cTn id="292" dur="500"/>
                                        <p:tgtEl>
                                          <p:spTgt spid="87047"/>
                                        </p:tgtEl>
                                      </p:cBhvr>
                                    </p:animEffect>
                                    <p:set>
                                      <p:cBhvr>
                                        <p:cTn id="293" dur="1" fill="hold">
                                          <p:stCondLst>
                                            <p:cond delay="499"/>
                                          </p:stCondLst>
                                        </p:cTn>
                                        <p:tgtEl>
                                          <p:spTgt spid="87047"/>
                                        </p:tgtEl>
                                        <p:attrNameLst>
                                          <p:attrName>style.visibility</p:attrName>
                                        </p:attrNameLst>
                                      </p:cBhvr>
                                      <p:to>
                                        <p:strVal val="hidden"/>
                                      </p:to>
                                    </p:set>
                                  </p:childTnLst>
                                </p:cTn>
                              </p:par>
                              <p:par>
                                <p:cTn id="294" presetID="4" presetClass="exit" presetSubtype="16" fill="hold" grpId="1" nodeType="withEffect">
                                  <p:stCondLst>
                                    <p:cond delay="0"/>
                                  </p:stCondLst>
                                  <p:childTnLst>
                                    <p:animEffect transition="out" filter="box(in)">
                                      <p:cBhvr>
                                        <p:cTn id="295" dur="500"/>
                                        <p:tgtEl>
                                          <p:spTgt spid="87085"/>
                                        </p:tgtEl>
                                      </p:cBhvr>
                                    </p:animEffect>
                                    <p:set>
                                      <p:cBhvr>
                                        <p:cTn id="296" dur="1" fill="hold">
                                          <p:stCondLst>
                                            <p:cond delay="499"/>
                                          </p:stCondLst>
                                        </p:cTn>
                                        <p:tgtEl>
                                          <p:spTgt spid="87085"/>
                                        </p:tgtEl>
                                        <p:attrNameLst>
                                          <p:attrName>style.visibility</p:attrName>
                                        </p:attrNameLst>
                                      </p:cBhvr>
                                      <p:to>
                                        <p:strVal val="hidden"/>
                                      </p:to>
                                    </p:set>
                                  </p:childTnLst>
                                </p:cTn>
                              </p:par>
                            </p:childTnLst>
                          </p:cTn>
                        </p:par>
                        <p:par>
                          <p:cTn id="297" fill="hold" nodeType="afterGroup">
                            <p:stCondLst>
                              <p:cond delay="2000"/>
                            </p:stCondLst>
                            <p:childTnLst>
                              <p:par>
                                <p:cTn id="298" presetID="1" presetClass="entr" presetSubtype="0" fill="hold" nodeType="afterEffect">
                                  <p:stCondLst>
                                    <p:cond delay="1500"/>
                                  </p:stCondLst>
                                  <p:childTnLst>
                                    <p:set>
                                      <p:cBhvr>
                                        <p:cTn id="299" dur="1" fill="hold">
                                          <p:stCondLst>
                                            <p:cond delay="0"/>
                                          </p:stCondLst>
                                        </p:cTn>
                                        <p:tgtEl>
                                          <p:spTgt spid="87086"/>
                                        </p:tgtEl>
                                        <p:attrNameLst>
                                          <p:attrName>style.visibility</p:attrName>
                                        </p:attrNameLst>
                                      </p:cBhvr>
                                      <p:to>
                                        <p:strVal val="visible"/>
                                      </p:to>
                                    </p:set>
                                  </p:childTnLst>
                                </p:cTn>
                              </p:par>
                            </p:childTnLst>
                          </p:cTn>
                        </p:par>
                        <p:par>
                          <p:cTn id="300" fill="hold" nodeType="afterGroup">
                            <p:stCondLst>
                              <p:cond delay="3500"/>
                            </p:stCondLst>
                            <p:childTnLst>
                              <p:par>
                                <p:cTn id="301" presetID="4" presetClass="exit" presetSubtype="16" fill="hold" nodeType="afterEffect">
                                  <p:stCondLst>
                                    <p:cond delay="0"/>
                                  </p:stCondLst>
                                  <p:childTnLst>
                                    <p:animEffect transition="out" filter="box(in)">
                                      <p:cBhvr>
                                        <p:cTn id="302" dur="2000"/>
                                        <p:tgtEl>
                                          <p:spTgt spid="87086"/>
                                        </p:tgtEl>
                                      </p:cBhvr>
                                    </p:animEffect>
                                    <p:set>
                                      <p:cBhvr>
                                        <p:cTn id="303" dur="1" fill="hold">
                                          <p:stCondLst>
                                            <p:cond delay="1999"/>
                                          </p:stCondLst>
                                        </p:cTn>
                                        <p:tgtEl>
                                          <p:spTgt spid="87086"/>
                                        </p:tgtEl>
                                        <p:attrNameLst>
                                          <p:attrName>style.visibility</p:attrName>
                                        </p:attrNameLst>
                                      </p:cBhvr>
                                      <p:to>
                                        <p:strVal val="hidden"/>
                                      </p:to>
                                    </p:set>
                                  </p:childTnLst>
                                </p:cTn>
                              </p:par>
                              <p:par>
                                <p:cTn id="304" presetID="0" presetClass="path" presetSubtype="0" accel="50000" decel="50000" fill="hold" nodeType="withEffect">
                                  <p:stCondLst>
                                    <p:cond delay="0"/>
                                  </p:stCondLst>
                                  <p:childTnLst>
                                    <p:animMotion origin="layout" path="M -3.61111E-6 -4.81481E-6 C 0.00469 -0.00185 0.0066 -0.00417 0.01181 -0.00509 C 0.01545 -0.00787 0.0184 -0.00903 0.02257 -0.01042 C 0.02813 -0.01528 0.03472 -0.02083 0.04115 -0.02338 C 0.04531 -0.0294 0.04879 -0.04213 0.0559 -0.04306 C 0.06181 -0.04375 0.06754 -0.04398 0.07344 -0.04444 C 0.07795 -0.05347 0.07518 -0.05139 0.08038 -0.05347 C 0.08195 -0.05671 0.08351 -0.05856 0.08524 -0.06134 " pathEditMode="relative" ptsTypes="fffffffA">
                                      <p:cBhvr>
                                        <p:cTn id="305" dur="1000" fill="hold"/>
                                        <p:tgtEl>
                                          <p:spTgt spid="8708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6" grpId="0" animBg="1"/>
      <p:bldP spid="87056" grpId="1" animBg="1"/>
      <p:bldP spid="87057" grpId="0" animBg="1"/>
      <p:bldP spid="87057" grpId="1" animBg="1"/>
      <p:bldP spid="87058" grpId="0" animBg="1"/>
      <p:bldP spid="87058" grpId="1" animBg="1"/>
      <p:bldP spid="87059" grpId="0" animBg="1"/>
      <p:bldP spid="87059" grpId="1" animBg="1"/>
      <p:bldP spid="87060" grpId="0" animBg="1"/>
      <p:bldP spid="87060" grpId="1" animBg="1"/>
      <p:bldP spid="87061" grpId="0" animBg="1"/>
      <p:bldP spid="87061" grpId="1" animBg="1"/>
      <p:bldP spid="87062" grpId="0" animBg="1"/>
      <p:bldP spid="87062" grpId="1" animBg="1"/>
      <p:bldP spid="87063" grpId="0" animBg="1"/>
      <p:bldP spid="87063" grpId="1" animBg="1"/>
      <p:bldP spid="87063" grpId="2" animBg="1"/>
      <p:bldP spid="87063" grpId="3" animBg="1"/>
      <p:bldP spid="87063" grpId="4" animBg="1"/>
      <p:bldP spid="87063" grpId="5" animBg="1"/>
      <p:bldP spid="87063" grpId="6" animBg="1"/>
      <p:bldP spid="87064" grpId="0" animBg="1"/>
      <p:bldP spid="87064" grpId="1" animBg="1"/>
      <p:bldP spid="87064" grpId="2" animBg="1"/>
      <p:bldP spid="87064" grpId="3" animBg="1"/>
      <p:bldP spid="87064" grpId="4" animBg="1"/>
      <p:bldP spid="87064" grpId="5" animBg="1"/>
      <p:bldP spid="87064" grpId="6" animBg="1"/>
      <p:bldP spid="87065" grpId="0" animBg="1"/>
      <p:bldP spid="87065" grpId="1" animBg="1"/>
      <p:bldP spid="87065" grpId="2" animBg="1"/>
      <p:bldP spid="87066" grpId="0"/>
      <p:bldP spid="87066" grpId="1"/>
      <p:bldP spid="87067" grpId="0"/>
      <p:bldP spid="87067" grpId="1"/>
      <p:bldP spid="87067" grpId="2"/>
      <p:bldP spid="87068" grpId="0"/>
      <p:bldP spid="87068" grpId="1"/>
      <p:bldP spid="87069" grpId="0"/>
      <p:bldP spid="87069" grpId="1"/>
      <p:bldP spid="87070" grpId="0"/>
      <p:bldP spid="87070" grpId="1"/>
      <p:bldP spid="87070" grpId="2"/>
      <p:bldP spid="87071" grpId="0"/>
      <p:bldP spid="87071" grpId="1"/>
      <p:bldP spid="87075" grpId="0" animBg="1"/>
      <p:bldP spid="87075" grpId="1" animBg="1"/>
      <p:bldP spid="87076" grpId="0"/>
      <p:bldP spid="87076" grpId="1"/>
      <p:bldP spid="87077" grpId="0"/>
      <p:bldP spid="87077" grpId="1"/>
      <p:bldP spid="87078" grpId="0"/>
      <p:bldP spid="87078" grpId="1"/>
      <p:bldP spid="87079" grpId="0" animBg="1"/>
      <p:bldP spid="87079" grpId="1" animBg="1"/>
      <p:bldP spid="87080" grpId="0"/>
      <p:bldP spid="87080" grpId="1"/>
      <p:bldP spid="87080" grpId="2"/>
      <p:bldP spid="87082" grpId="0"/>
      <p:bldP spid="87082" grpId="1"/>
      <p:bldP spid="87082" grpId="2"/>
      <p:bldP spid="87082" grpId="3"/>
      <p:bldP spid="87084" grpId="0" animBg="1"/>
      <p:bldP spid="87084" grpId="1" animBg="1"/>
      <p:bldP spid="87084" grpId="2" animBg="1"/>
      <p:bldP spid="87084" grpId="3" animBg="1"/>
      <p:bldP spid="87084" grpId="4" animBg="1"/>
      <p:bldP spid="87085" grpId="0" animBg="1"/>
      <p:bldP spid="87085" grpId="1" animBg="1"/>
      <p:bldP spid="87087" grpId="0"/>
      <p:bldP spid="8708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FA915A-5107-9B97-4A99-D2D1E7C6A557}"/>
              </a:ext>
            </a:extLst>
          </p:cNvPr>
          <p:cNvSpPr>
            <a:spLocks noGrp="1"/>
          </p:cNvSpPr>
          <p:nvPr>
            <p:ph type="sldNum" sz="quarter" idx="10"/>
          </p:nvPr>
        </p:nvSpPr>
        <p:spPr/>
        <p:txBody>
          <a:bodyPr/>
          <a:lstStyle/>
          <a:p>
            <a:fld id="{9CAA33A2-411E-8443-83D0-3263C24E97A5}" type="slidenum">
              <a:rPr lang="en-US" smtClean="0"/>
              <a:pPr/>
              <a:t>26</a:t>
            </a:fld>
            <a:endParaRPr lang="en-US" dirty="0"/>
          </a:p>
        </p:txBody>
      </p:sp>
      <p:pic>
        <p:nvPicPr>
          <p:cNvPr id="3" name="Picture 2">
            <a:extLst>
              <a:ext uri="{FF2B5EF4-FFF2-40B4-BE49-F238E27FC236}">
                <a16:creationId xmlns:a16="http://schemas.microsoft.com/office/drawing/2014/main" id="{AED1105B-5BC1-7703-2DEA-B67FA8456A1A}"/>
              </a:ext>
            </a:extLst>
          </p:cNvPr>
          <p:cNvPicPr>
            <a:picLocks noChangeAspect="1"/>
          </p:cNvPicPr>
          <p:nvPr/>
        </p:nvPicPr>
        <p:blipFill>
          <a:blip r:embed="rId2"/>
          <a:stretch>
            <a:fillRect/>
          </a:stretch>
        </p:blipFill>
        <p:spPr>
          <a:xfrm>
            <a:off x="3353437" y="-6912"/>
            <a:ext cx="8736325" cy="6151397"/>
          </a:xfrm>
          <a:prstGeom prst="rect">
            <a:avLst/>
          </a:prstGeom>
        </p:spPr>
      </p:pic>
      <p:pic>
        <p:nvPicPr>
          <p:cNvPr id="4" name="Picture 3">
            <a:extLst>
              <a:ext uri="{FF2B5EF4-FFF2-40B4-BE49-F238E27FC236}">
                <a16:creationId xmlns:a16="http://schemas.microsoft.com/office/drawing/2014/main" id="{7B9EAE78-B0F8-52D4-022C-B7801D298D33}"/>
              </a:ext>
            </a:extLst>
          </p:cNvPr>
          <p:cNvPicPr>
            <a:picLocks noChangeAspect="1"/>
          </p:cNvPicPr>
          <p:nvPr/>
        </p:nvPicPr>
        <p:blipFill>
          <a:blip r:embed="rId3"/>
          <a:stretch>
            <a:fillRect/>
          </a:stretch>
        </p:blipFill>
        <p:spPr>
          <a:xfrm>
            <a:off x="102238" y="140866"/>
            <a:ext cx="3773751" cy="3170195"/>
          </a:xfrm>
          <a:prstGeom prst="rect">
            <a:avLst/>
          </a:prstGeom>
        </p:spPr>
      </p:pic>
    </p:spTree>
    <p:extLst>
      <p:ext uri="{BB962C8B-B14F-4D97-AF65-F5344CB8AC3E}">
        <p14:creationId xmlns:p14="http://schemas.microsoft.com/office/powerpoint/2010/main" val="2263423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B6EAA8-A486-5281-5918-6FB8C7272C10}"/>
              </a:ext>
            </a:extLst>
          </p:cNvPr>
          <p:cNvSpPr>
            <a:spLocks noGrp="1"/>
          </p:cNvSpPr>
          <p:nvPr>
            <p:ph type="sldNum" sz="quarter" idx="10"/>
          </p:nvPr>
        </p:nvSpPr>
        <p:spPr/>
        <p:txBody>
          <a:bodyPr/>
          <a:lstStyle/>
          <a:p>
            <a:fld id="{9CAA33A2-411E-8443-83D0-3263C24E97A5}" type="slidenum">
              <a:rPr lang="en-US" smtClean="0"/>
              <a:pPr/>
              <a:t>27</a:t>
            </a:fld>
            <a:endParaRPr lang="en-US" dirty="0"/>
          </a:p>
        </p:txBody>
      </p:sp>
      <p:pic>
        <p:nvPicPr>
          <p:cNvPr id="3" name="Picture 2">
            <a:extLst>
              <a:ext uri="{FF2B5EF4-FFF2-40B4-BE49-F238E27FC236}">
                <a16:creationId xmlns:a16="http://schemas.microsoft.com/office/drawing/2014/main" id="{E240321F-927B-2A83-C691-E6DE4F6DF606}"/>
              </a:ext>
            </a:extLst>
          </p:cNvPr>
          <p:cNvPicPr>
            <a:picLocks noChangeAspect="1"/>
          </p:cNvPicPr>
          <p:nvPr/>
        </p:nvPicPr>
        <p:blipFill>
          <a:blip r:embed="rId2"/>
          <a:stretch>
            <a:fillRect/>
          </a:stretch>
        </p:blipFill>
        <p:spPr>
          <a:xfrm>
            <a:off x="0" y="172422"/>
            <a:ext cx="3792041" cy="2615411"/>
          </a:xfrm>
          <a:prstGeom prst="rect">
            <a:avLst/>
          </a:prstGeom>
        </p:spPr>
      </p:pic>
      <p:pic>
        <p:nvPicPr>
          <p:cNvPr id="4" name="Picture 3">
            <a:extLst>
              <a:ext uri="{FF2B5EF4-FFF2-40B4-BE49-F238E27FC236}">
                <a16:creationId xmlns:a16="http://schemas.microsoft.com/office/drawing/2014/main" id="{799ECF47-E1F6-BCE1-9AEA-6868F94AB21F}"/>
              </a:ext>
            </a:extLst>
          </p:cNvPr>
          <p:cNvPicPr>
            <a:picLocks noChangeAspect="1"/>
          </p:cNvPicPr>
          <p:nvPr/>
        </p:nvPicPr>
        <p:blipFill>
          <a:blip r:embed="rId3"/>
          <a:stretch>
            <a:fillRect/>
          </a:stretch>
        </p:blipFill>
        <p:spPr>
          <a:xfrm>
            <a:off x="3514171" y="70022"/>
            <a:ext cx="8248603" cy="6145301"/>
          </a:xfrm>
          <a:prstGeom prst="rect">
            <a:avLst/>
          </a:prstGeom>
        </p:spPr>
      </p:pic>
    </p:spTree>
    <p:extLst>
      <p:ext uri="{BB962C8B-B14F-4D97-AF65-F5344CB8AC3E}">
        <p14:creationId xmlns:p14="http://schemas.microsoft.com/office/powerpoint/2010/main" val="1307918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28</a:t>
            </a:fld>
            <a:endParaRPr lang="en-CA" dirty="0"/>
          </a:p>
        </p:txBody>
      </p:sp>
      <p:sp>
        <p:nvSpPr>
          <p:cNvPr id="12" name="TextBox 11">
            <a:extLst>
              <a:ext uri="{FF2B5EF4-FFF2-40B4-BE49-F238E27FC236}">
                <a16:creationId xmlns:a16="http://schemas.microsoft.com/office/drawing/2014/main" id="{E38D0D2A-D80D-4367-93A0-85E736CFBA56}"/>
              </a:ext>
            </a:extLst>
          </p:cNvPr>
          <p:cNvSpPr txBox="1"/>
          <p:nvPr/>
        </p:nvSpPr>
        <p:spPr>
          <a:xfrm flipH="1">
            <a:off x="66674" y="83661"/>
            <a:ext cx="2914650" cy="1698927"/>
          </a:xfrm>
          <a:prstGeom prst="rect">
            <a:avLst/>
          </a:prstGeom>
          <a:noFill/>
        </p:spPr>
        <p:txBody>
          <a:bodyPr wrap="square" rtlCol="0">
            <a:spAutoFit/>
          </a:bodyPr>
          <a:lstStyle/>
          <a:p>
            <a:pPr defTabSz="914377">
              <a:lnSpc>
                <a:spcPct val="90000"/>
              </a:lnSpc>
              <a:spcBef>
                <a:spcPct val="0"/>
              </a:spcBef>
            </a:pPr>
            <a:r>
              <a:rPr lang="it-IT" sz="3200" b="1" dirty="0">
                <a:latin typeface="+mj-lt"/>
                <a:ea typeface="+mj-ea"/>
                <a:cs typeface="Arial" panose="020B0604020202020204" pitchFamily="34" charset="0"/>
              </a:rPr>
              <a:t>Ambulance Call Centres Locations</a:t>
            </a:r>
          </a:p>
          <a:p>
            <a:endParaRPr lang="it-IT" sz="1800" dirty="0"/>
          </a:p>
        </p:txBody>
      </p:sp>
      <p:pic>
        <p:nvPicPr>
          <p:cNvPr id="23" name="Picture 22">
            <a:extLst>
              <a:ext uri="{FF2B5EF4-FFF2-40B4-BE49-F238E27FC236}">
                <a16:creationId xmlns:a16="http://schemas.microsoft.com/office/drawing/2014/main" id="{540D7C1F-EE84-48F7-AF01-D3698F52568D}"/>
              </a:ext>
            </a:extLst>
          </p:cNvPr>
          <p:cNvPicPr>
            <a:picLocks noChangeAspect="1"/>
          </p:cNvPicPr>
          <p:nvPr/>
        </p:nvPicPr>
        <p:blipFill rotWithShape="1">
          <a:blip r:embed="rId2"/>
          <a:srcRect l="2380" t="3561" r="1666" b="2339"/>
          <a:stretch/>
        </p:blipFill>
        <p:spPr>
          <a:xfrm>
            <a:off x="3208452" y="219997"/>
            <a:ext cx="8773998" cy="5867400"/>
          </a:xfrm>
          <a:prstGeom prst="rect">
            <a:avLst/>
          </a:prstGeom>
        </p:spPr>
      </p:pic>
    </p:spTree>
    <p:extLst>
      <p:ext uri="{BB962C8B-B14F-4D97-AF65-F5344CB8AC3E}">
        <p14:creationId xmlns:p14="http://schemas.microsoft.com/office/powerpoint/2010/main" val="530402481"/>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4"/>
          <p:cNvSpPr>
            <a:spLocks noChangeArrowheads="1"/>
          </p:cNvSpPr>
          <p:nvPr/>
        </p:nvSpPr>
        <p:spPr bwMode="auto">
          <a:xfrm>
            <a:off x="6966349" y="2135694"/>
            <a:ext cx="65" cy="207749"/>
          </a:xfrm>
          <a:prstGeom prst="rect">
            <a:avLst/>
          </a:prstGeom>
          <a:solidFill>
            <a:schemeClr val="bg1"/>
          </a:solidFill>
          <a:ln>
            <a:noFill/>
          </a:ln>
          <a:effectLst/>
          <a:extLst>
            <a:ext uri="{91240B29-F687-4F45-9708-019B960494DF}">
              <a14:hiddenLine xmlns:a14="http://schemas.microsoft.com/office/drawing/2010/main" w="12700" algn="ctr">
                <a:solidFill>
                  <a:schemeClr val="bg1"/>
                </a:solidFill>
                <a:miter lim="800000"/>
                <a:headEnd type="none" w="sm" len="sm"/>
                <a:tailEnd type="none" w="sm" len="sm"/>
              </a14:hiddenLine>
            </a:ext>
            <a:ext uri="{AF507438-7753-43E0-B8FC-AC1667EBCBE1}">
              <a14:hiddenEffects xmlns:a14="http://schemas.microsoft.com/office/drawing/2010/main">
                <a:effectLst>
                  <a:outerShdw dist="53882" dir="18900000" algn="ctr" rotWithShape="0">
                    <a:schemeClr val="bg2">
                      <a:alpha val="50000"/>
                    </a:schemeClr>
                  </a:outerShdw>
                </a:effectLst>
              </a14:hiddenEffects>
            </a:ext>
          </a:extLst>
        </p:spPr>
        <p:txBody>
          <a:bodyPr wrap="square" lIns="0" tIns="0" rIns="0" bIns="0" anchor="ctr">
            <a:spAutoFit/>
          </a:bodyPr>
          <a:lstStyle/>
          <a:p>
            <a:endParaRPr lang="en-CA" sz="1350" dirty="0"/>
          </a:p>
        </p:txBody>
      </p:sp>
      <p:sp>
        <p:nvSpPr>
          <p:cNvPr id="8" name="Rectangle 2"/>
          <p:cNvSpPr txBox="1">
            <a:spLocks/>
          </p:cNvSpPr>
          <p:nvPr/>
        </p:nvSpPr>
        <p:spPr bwMode="auto">
          <a:xfrm>
            <a:off x="1311088" y="432479"/>
            <a:ext cx="7150344" cy="514350"/>
          </a:xfrm>
          <a:prstGeom prst="rect">
            <a:avLst/>
          </a:prstGeom>
          <a:noFill/>
          <a:ln w="9525">
            <a:noFill/>
            <a:miter lim="800000"/>
            <a:headEnd/>
            <a:tailEnd/>
          </a:ln>
          <a:effectLst/>
        </p:spPr>
        <p:txBody>
          <a:bodyPr vert="horz" wrap="square" lIns="69056" tIns="34529" rIns="69056" bIns="34529" numCol="1" anchor="ctr" anchorCtr="0" compatLnSpc="1">
            <a:prstTxWarp prst="textNoShape">
              <a:avLst/>
            </a:prstTxWarp>
          </a:bodyPr>
          <a:lstStyle>
            <a:lvl1pPr algn="l" rtl="0" eaLnBrk="1" fontAlgn="base" hangingPunct="1">
              <a:spcBef>
                <a:spcPct val="0"/>
              </a:spcBef>
              <a:spcAft>
                <a:spcPct val="0"/>
              </a:spcAft>
              <a:defRPr kumimoji="1" sz="3200" b="1">
                <a:solidFill>
                  <a:schemeClr val="tx1"/>
                </a:solidFill>
                <a:effectLst>
                  <a:outerShdw blurRad="38100" dist="38100" dir="2700000" algn="tl">
                    <a:srgbClr val="C0C0C0"/>
                  </a:outerShdw>
                </a:effectLst>
                <a:latin typeface="+mj-lt"/>
                <a:ea typeface="+mj-ea"/>
                <a:cs typeface="+mj-cs"/>
              </a:defRPr>
            </a:lvl1pPr>
            <a:lvl2pPr algn="l" rtl="0" eaLnBrk="1" fontAlgn="base" hangingPunct="1">
              <a:spcBef>
                <a:spcPct val="0"/>
              </a:spcBef>
              <a:spcAft>
                <a:spcPct val="0"/>
              </a:spcAft>
              <a:defRPr kumimoji="1" sz="3200" b="1">
                <a:solidFill>
                  <a:schemeClr val="tx1"/>
                </a:solidFill>
                <a:effectLst>
                  <a:outerShdw blurRad="38100" dist="38100" dir="2700000" algn="tl">
                    <a:srgbClr val="C0C0C0"/>
                  </a:outerShdw>
                </a:effectLst>
                <a:latin typeface="Arial" charset="0"/>
              </a:defRPr>
            </a:lvl2pPr>
            <a:lvl3pPr algn="l" rtl="0" eaLnBrk="1" fontAlgn="base" hangingPunct="1">
              <a:spcBef>
                <a:spcPct val="0"/>
              </a:spcBef>
              <a:spcAft>
                <a:spcPct val="0"/>
              </a:spcAft>
              <a:defRPr kumimoji="1" sz="3200" b="1">
                <a:solidFill>
                  <a:schemeClr val="tx1"/>
                </a:solidFill>
                <a:effectLst>
                  <a:outerShdw blurRad="38100" dist="38100" dir="2700000" algn="tl">
                    <a:srgbClr val="C0C0C0"/>
                  </a:outerShdw>
                </a:effectLst>
                <a:latin typeface="Arial" charset="0"/>
              </a:defRPr>
            </a:lvl3pPr>
            <a:lvl4pPr algn="l" rtl="0" eaLnBrk="1" fontAlgn="base" hangingPunct="1">
              <a:spcBef>
                <a:spcPct val="0"/>
              </a:spcBef>
              <a:spcAft>
                <a:spcPct val="0"/>
              </a:spcAft>
              <a:defRPr kumimoji="1" sz="3200" b="1">
                <a:solidFill>
                  <a:schemeClr val="tx1"/>
                </a:solidFill>
                <a:effectLst>
                  <a:outerShdw blurRad="38100" dist="38100" dir="2700000" algn="tl">
                    <a:srgbClr val="C0C0C0"/>
                  </a:outerShdw>
                </a:effectLst>
                <a:latin typeface="Arial" charset="0"/>
              </a:defRPr>
            </a:lvl4pPr>
            <a:lvl5pPr algn="l" rtl="0" eaLnBrk="1" fontAlgn="base" hangingPunct="1">
              <a:spcBef>
                <a:spcPct val="0"/>
              </a:spcBef>
              <a:spcAft>
                <a:spcPct val="0"/>
              </a:spcAft>
              <a:defRPr kumimoji="1" sz="3200" b="1">
                <a:solidFill>
                  <a:schemeClr val="tx1"/>
                </a:solidFill>
                <a:effectLst>
                  <a:outerShdw blurRad="38100" dist="38100" dir="2700000" algn="tl">
                    <a:srgbClr val="C0C0C0"/>
                  </a:outerShdw>
                </a:effectLst>
                <a:latin typeface="Arial" charset="0"/>
              </a:defRPr>
            </a:lvl5pPr>
            <a:lvl6pPr marL="457200" algn="l" rtl="0" eaLnBrk="1" fontAlgn="base" hangingPunct="1">
              <a:spcBef>
                <a:spcPct val="0"/>
              </a:spcBef>
              <a:spcAft>
                <a:spcPct val="0"/>
              </a:spcAft>
              <a:defRPr kumimoji="1" sz="3200" b="1">
                <a:solidFill>
                  <a:schemeClr val="tx1"/>
                </a:solidFill>
                <a:effectLst>
                  <a:outerShdw blurRad="38100" dist="38100" dir="2700000" algn="tl">
                    <a:srgbClr val="C0C0C0"/>
                  </a:outerShdw>
                </a:effectLst>
                <a:latin typeface="Arial" charset="0"/>
              </a:defRPr>
            </a:lvl6pPr>
            <a:lvl7pPr marL="914400" algn="l" rtl="0" eaLnBrk="1" fontAlgn="base" hangingPunct="1">
              <a:spcBef>
                <a:spcPct val="0"/>
              </a:spcBef>
              <a:spcAft>
                <a:spcPct val="0"/>
              </a:spcAft>
              <a:defRPr kumimoji="1" sz="3200" b="1">
                <a:solidFill>
                  <a:schemeClr val="tx1"/>
                </a:solidFill>
                <a:effectLst>
                  <a:outerShdw blurRad="38100" dist="38100" dir="2700000" algn="tl">
                    <a:srgbClr val="C0C0C0"/>
                  </a:outerShdw>
                </a:effectLst>
                <a:latin typeface="Arial" charset="0"/>
              </a:defRPr>
            </a:lvl7pPr>
            <a:lvl8pPr marL="1371600" algn="l" rtl="0" eaLnBrk="1" fontAlgn="base" hangingPunct="1">
              <a:spcBef>
                <a:spcPct val="0"/>
              </a:spcBef>
              <a:spcAft>
                <a:spcPct val="0"/>
              </a:spcAft>
              <a:defRPr kumimoji="1" sz="3200" b="1">
                <a:solidFill>
                  <a:schemeClr val="tx1"/>
                </a:solidFill>
                <a:effectLst>
                  <a:outerShdw blurRad="38100" dist="38100" dir="2700000" algn="tl">
                    <a:srgbClr val="C0C0C0"/>
                  </a:outerShdw>
                </a:effectLst>
                <a:latin typeface="Arial" charset="0"/>
              </a:defRPr>
            </a:lvl8pPr>
            <a:lvl9pPr marL="1828800" algn="l" rtl="0" eaLnBrk="1" fontAlgn="base" hangingPunct="1">
              <a:spcBef>
                <a:spcPct val="0"/>
              </a:spcBef>
              <a:spcAft>
                <a:spcPct val="0"/>
              </a:spcAft>
              <a:defRPr kumimoji="1" sz="3200" b="1">
                <a:solidFill>
                  <a:schemeClr val="tx1"/>
                </a:solidFill>
                <a:effectLst>
                  <a:outerShdw blurRad="38100" dist="38100" dir="2700000" algn="tl">
                    <a:srgbClr val="C0C0C0"/>
                  </a:outerShdw>
                </a:effectLst>
                <a:latin typeface="Arial" charset="0"/>
              </a:defRPr>
            </a:lvl9pPr>
          </a:lstStyle>
          <a:p>
            <a:pPr>
              <a:lnSpc>
                <a:spcPct val="90000"/>
              </a:lnSpc>
            </a:pPr>
            <a:r>
              <a:rPr lang="en-US" dirty="0">
                <a:effectLst/>
                <a:cs typeface="Arial" panose="020B0604020202020204" pitchFamily="34" charset="0"/>
              </a:rPr>
              <a:t>Incidents and Service Intakes</a:t>
            </a:r>
            <a:endParaRPr lang="en-US" dirty="0">
              <a:solidFill>
                <a:schemeClr val="accent1"/>
              </a:solidFill>
              <a:effectLst/>
              <a:highlight>
                <a:srgbClr val="FFFF00"/>
              </a:highlight>
              <a:latin typeface="Arial" panose="020B0604020202020204" pitchFamily="34" charset="0"/>
              <a:cs typeface="Arial" panose="020B0604020202020204" pitchFamily="34" charset="0"/>
            </a:endParaRPr>
          </a:p>
        </p:txBody>
      </p:sp>
      <p:sp>
        <p:nvSpPr>
          <p:cNvPr id="16" name="Text Placeholder 2">
            <a:extLst>
              <a:ext uri="{FF2B5EF4-FFF2-40B4-BE49-F238E27FC236}">
                <a16:creationId xmlns:a16="http://schemas.microsoft.com/office/drawing/2014/main" id="{E30A5A20-5C2B-4489-AC17-014EC5D62559}"/>
              </a:ext>
            </a:extLst>
          </p:cNvPr>
          <p:cNvSpPr>
            <a:spLocks noGrp="1"/>
          </p:cNvSpPr>
          <p:nvPr>
            <p:ph type="body" sz="half" idx="4294967295"/>
          </p:nvPr>
        </p:nvSpPr>
        <p:spPr>
          <a:xfrm>
            <a:off x="1311088" y="1563128"/>
            <a:ext cx="9696450" cy="4548187"/>
          </a:xfrm>
        </p:spPr>
        <p:txBody>
          <a:bodyPr>
            <a:normAutofit/>
          </a:bodyPr>
          <a:lstStyle/>
          <a:p>
            <a:r>
              <a:rPr lang="en-US" sz="1600" dirty="0">
                <a:latin typeface="Arial" panose="020B0604020202020204" pitchFamily="34" charset="0"/>
                <a:cs typeface="Arial" panose="020B0604020202020204" pitchFamily="34" charset="0"/>
              </a:rPr>
              <a:t>Incidents are submitted to the Service Desk where they are entered into eSMT. </a:t>
            </a:r>
          </a:p>
          <a:p>
            <a:r>
              <a:rPr lang="en-US" sz="1600" dirty="0">
                <a:latin typeface="Arial" panose="020B0604020202020204" pitchFamily="34" charset="0"/>
                <a:cs typeface="Arial" panose="020B0604020202020204" pitchFamily="34" charset="0"/>
              </a:rPr>
              <a:t>Incidents are then triaged by the QC team and assigned to staff. </a:t>
            </a:r>
          </a:p>
          <a:p>
            <a:r>
              <a:rPr lang="en-US" sz="1600" dirty="0">
                <a:latin typeface="Arial" panose="020B0604020202020204" pitchFamily="34" charset="0"/>
                <a:cs typeface="Arial" panose="020B0604020202020204" pitchFamily="34" charset="0"/>
              </a:rPr>
              <a:t>Service Intakes are request that are made by the business for additions and changes.</a:t>
            </a:r>
          </a:p>
          <a:p>
            <a:r>
              <a:rPr lang="en-US" sz="1600" dirty="0">
                <a:latin typeface="Arial" panose="020B0604020202020204" pitchFamily="34" charset="0"/>
                <a:cs typeface="Arial" panose="020B0604020202020204" pitchFamily="34" charset="0"/>
              </a:rPr>
              <a:t>Service Intakes can be simple or complex. Simple SI’s are directly assigned, complex SI’s are triaged by management before being assigned.</a:t>
            </a:r>
          </a:p>
          <a:p>
            <a:r>
              <a:rPr lang="en-US" sz="1600" dirty="0">
                <a:latin typeface="Arial" panose="020B0604020202020204" pitchFamily="34" charset="0"/>
                <a:cs typeface="Arial" panose="020B0604020202020204" pitchFamily="34" charset="0"/>
              </a:rPr>
              <a:t>Executive highlights are added to the SI to provide line of sight for the business. </a:t>
            </a:r>
          </a:p>
        </p:txBody>
      </p:sp>
    </p:spTree>
    <p:extLst>
      <p:ext uri="{BB962C8B-B14F-4D97-AF65-F5344CB8AC3E}">
        <p14:creationId xmlns:p14="http://schemas.microsoft.com/office/powerpoint/2010/main" val="16462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B52022-B6A9-6DE9-2921-C3605EC74429}"/>
              </a:ext>
            </a:extLst>
          </p:cNvPr>
          <p:cNvSpPr>
            <a:spLocks noGrp="1"/>
          </p:cNvSpPr>
          <p:nvPr>
            <p:ph type="sldNum" sz="quarter" idx="10"/>
          </p:nvPr>
        </p:nvSpPr>
        <p:spPr/>
        <p:txBody>
          <a:bodyPr/>
          <a:lstStyle/>
          <a:p>
            <a:fld id="{B069F481-38E0-41B4-B80D-80D89277AAA6}" type="slidenum">
              <a:rPr lang="en-CA" smtClean="0"/>
              <a:t>3</a:t>
            </a:fld>
            <a:endParaRPr lang="en-CA" dirty="0"/>
          </a:p>
        </p:txBody>
      </p:sp>
      <p:sp>
        <p:nvSpPr>
          <p:cNvPr id="2" name="Title 1">
            <a:extLst>
              <a:ext uri="{FF2B5EF4-FFF2-40B4-BE49-F238E27FC236}">
                <a16:creationId xmlns:a16="http://schemas.microsoft.com/office/drawing/2014/main" id="{9475BA20-374E-4E91-7A6E-B9A3343E12D4}"/>
              </a:ext>
            </a:extLst>
          </p:cNvPr>
          <p:cNvSpPr>
            <a:spLocks noGrp="1"/>
          </p:cNvSpPr>
          <p:nvPr>
            <p:ph type="title" idx="4294967295"/>
          </p:nvPr>
        </p:nvSpPr>
        <p:spPr>
          <a:xfrm>
            <a:off x="507438" y="289766"/>
            <a:ext cx="11274425" cy="701675"/>
          </a:xfrm>
        </p:spPr>
        <p:txBody>
          <a:bodyPr>
            <a:normAutofit/>
          </a:bodyPr>
          <a:lstStyle/>
          <a:p>
            <a:r>
              <a:rPr lang="en-US" dirty="0">
                <a:latin typeface="+mj-lt"/>
                <a:cs typeface="Arial" panose="020B0604020202020204" pitchFamily="34" charset="0"/>
              </a:rPr>
              <a:t>Branch Overview</a:t>
            </a:r>
            <a:endParaRPr lang="en-CA" dirty="0">
              <a:latin typeface="+mj-lt"/>
              <a:cs typeface="Arial" panose="020B0604020202020204" pitchFamily="34" charset="0"/>
            </a:endParaRPr>
          </a:p>
        </p:txBody>
      </p:sp>
      <p:sp>
        <p:nvSpPr>
          <p:cNvPr id="3" name="Content Placeholder 2">
            <a:extLst>
              <a:ext uri="{FF2B5EF4-FFF2-40B4-BE49-F238E27FC236}">
                <a16:creationId xmlns:a16="http://schemas.microsoft.com/office/drawing/2014/main" id="{7BE3ABB9-A7D6-6FD9-DA15-E50053DA326F}"/>
              </a:ext>
            </a:extLst>
          </p:cNvPr>
          <p:cNvSpPr>
            <a:spLocks noGrp="1"/>
          </p:cNvSpPr>
          <p:nvPr>
            <p:ph idx="4294967295"/>
          </p:nvPr>
        </p:nvSpPr>
        <p:spPr>
          <a:xfrm>
            <a:off x="507439" y="1321361"/>
            <a:ext cx="11274425" cy="4351338"/>
          </a:xfrm>
        </p:spPr>
        <p:txBody>
          <a:bodyPr>
            <a:normAutofit/>
          </a:bodyPr>
          <a:lstStyle/>
          <a:p>
            <a:pPr marL="0" indent="0">
              <a:buNone/>
            </a:pPr>
            <a:r>
              <a:rPr lang="en-CA" sz="1800" dirty="0">
                <a:solidFill>
                  <a:srgbClr val="000000"/>
                </a:solidFill>
                <a:latin typeface="Arial" panose="020B0604020202020204" pitchFamily="34" charset="0"/>
                <a:cs typeface="Arial" panose="020B0604020202020204" pitchFamily="34" charset="0"/>
              </a:rPr>
              <a:t>The Emergency Health I+IT Solutions &amp; Technology Management Branch (EHSTMB):  </a:t>
            </a:r>
          </a:p>
          <a:p>
            <a:pPr marL="285750" indent="-285750">
              <a:buClr>
                <a:srgbClr val="53548A"/>
              </a:buClr>
              <a:buFont typeface="Arial" panose="020B0604020202020204" pitchFamily="34" charset="0"/>
              <a:buChar char="•"/>
            </a:pPr>
            <a:r>
              <a:rPr lang="en-CA" sz="1800" dirty="0">
                <a:solidFill>
                  <a:srgbClr val="000000"/>
                </a:solidFill>
                <a:latin typeface="Arial" panose="020B0604020202020204" pitchFamily="34" charset="0"/>
                <a:cs typeface="Arial" panose="020B0604020202020204" pitchFamily="34" charset="0"/>
              </a:rPr>
              <a:t>provides technologies to support  </a:t>
            </a:r>
            <a:r>
              <a:rPr lang="en-CA" sz="1800" b="1" dirty="0">
                <a:solidFill>
                  <a:srgbClr val="000000"/>
                </a:solidFill>
                <a:latin typeface="Arial" panose="020B0604020202020204" pitchFamily="34" charset="0"/>
                <a:cs typeface="Arial" panose="020B0604020202020204" pitchFamily="34" charset="0"/>
              </a:rPr>
              <a:t>911</a:t>
            </a:r>
            <a:r>
              <a:rPr lang="en-CA" sz="1800" dirty="0">
                <a:solidFill>
                  <a:srgbClr val="000000"/>
                </a:solidFill>
                <a:latin typeface="Arial" panose="020B0604020202020204" pitchFamily="34" charset="0"/>
                <a:cs typeface="Arial" panose="020B0604020202020204" pitchFamily="34" charset="0"/>
              </a:rPr>
              <a:t> </a:t>
            </a:r>
            <a:r>
              <a:rPr lang="en-CA" sz="1800" b="1" dirty="0">
                <a:solidFill>
                  <a:srgbClr val="000000"/>
                </a:solidFill>
                <a:latin typeface="Arial" panose="020B0604020202020204" pitchFamily="34" charset="0"/>
                <a:cs typeface="Arial" panose="020B0604020202020204" pitchFamily="34" charset="0"/>
              </a:rPr>
              <a:t>ambulance communications and emergency health regulatory and oversight</a:t>
            </a:r>
            <a:r>
              <a:rPr lang="en-CA" sz="1800" dirty="0">
                <a:solidFill>
                  <a:srgbClr val="000000"/>
                </a:solidFill>
                <a:latin typeface="Arial" panose="020B0604020202020204" pitchFamily="34" charset="0"/>
                <a:cs typeface="Arial" panose="020B0604020202020204" pitchFamily="34" charset="0"/>
              </a:rPr>
              <a:t>;  </a:t>
            </a:r>
          </a:p>
          <a:p>
            <a:pPr marL="285750" indent="-285750">
              <a:buClr>
                <a:srgbClr val="53548A"/>
              </a:buClr>
              <a:buFont typeface="Arial" panose="020B0604020202020204" pitchFamily="34" charset="0"/>
              <a:buChar char="•"/>
            </a:pPr>
            <a:r>
              <a:rPr lang="en-CA" sz="1800" dirty="0">
                <a:solidFill>
                  <a:srgbClr val="000000"/>
                </a:solidFill>
                <a:latin typeface="Arial" panose="020B0604020202020204" pitchFamily="34" charset="0"/>
                <a:cs typeface="Arial" panose="020B0604020202020204" pitchFamily="34" charset="0"/>
              </a:rPr>
              <a:t>plays a lead role within HSC </a:t>
            </a:r>
            <a:r>
              <a:rPr lang="en-CA" sz="1800" b="1" dirty="0">
                <a:solidFill>
                  <a:srgbClr val="000000"/>
                </a:solidFill>
                <a:latin typeface="Arial" panose="020B0604020202020204" pitchFamily="34" charset="0"/>
                <a:cs typeface="Arial" panose="020B0604020202020204" pitchFamily="34" charset="0"/>
              </a:rPr>
              <a:t>on Operational Security, Business Continuity, Disaster </a:t>
            </a:r>
            <a:r>
              <a:rPr lang="en-CA" sz="1800" dirty="0">
                <a:solidFill>
                  <a:srgbClr val="000000"/>
                </a:solidFill>
                <a:latin typeface="Arial" panose="020B0604020202020204" pitchFamily="34" charset="0"/>
                <a:cs typeface="Arial" panose="020B0604020202020204" pitchFamily="34" charset="0"/>
              </a:rPr>
              <a:t>Recovery and OPS Enterprise Solution initiatives.  </a:t>
            </a:r>
          </a:p>
          <a:p>
            <a:pPr marL="0" indent="0">
              <a:buNone/>
            </a:pPr>
            <a:r>
              <a:rPr lang="en-CA" sz="1800" dirty="0">
                <a:solidFill>
                  <a:srgbClr val="000000"/>
                </a:solidFill>
                <a:latin typeface="Arial" panose="020B0604020202020204" pitchFamily="34" charset="0"/>
                <a:cs typeface="Arial" panose="020B0604020202020204" pitchFamily="34" charset="0"/>
              </a:rPr>
              <a:t>Our large and mission critical operations supporting 9-1-1 ambulance communication results in close collaboration with ambulance dispatch operational managers, paramedic services, ORNGE, other first responders and hospital emergency departments to ensure communication technologies are running smoothly and are well integrated to support policies and programs under the Ontario Ambulance Act.  EHSTMB plans for and implements new, best-in-class technologies that prioritize 9-1-1 calls and help dispatchers and first responders assure the right resources are assigned to the right place, with the right information, at the right time.   </a:t>
            </a:r>
          </a:p>
        </p:txBody>
      </p:sp>
    </p:spTree>
    <p:extLst>
      <p:ext uri="{BB962C8B-B14F-4D97-AF65-F5344CB8AC3E}">
        <p14:creationId xmlns:p14="http://schemas.microsoft.com/office/powerpoint/2010/main" val="4785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00350-1989-4D1D-98F3-38FC8F8666FA}"/>
              </a:ext>
            </a:extLst>
          </p:cNvPr>
          <p:cNvSpPr>
            <a:spLocks noGrp="1"/>
          </p:cNvSpPr>
          <p:nvPr>
            <p:ph type="title"/>
          </p:nvPr>
        </p:nvSpPr>
        <p:spPr/>
        <p:txBody>
          <a:bodyPr/>
          <a:lstStyle/>
          <a:p>
            <a:r>
              <a:rPr lang="en-US" dirty="0" err="1"/>
              <a:t>Appendicies</a:t>
            </a:r>
            <a:endParaRPr lang="en-CA" dirty="0"/>
          </a:p>
        </p:txBody>
      </p:sp>
      <p:sp>
        <p:nvSpPr>
          <p:cNvPr id="3" name="Slide Number Placeholder 2">
            <a:extLst>
              <a:ext uri="{FF2B5EF4-FFF2-40B4-BE49-F238E27FC236}">
                <a16:creationId xmlns:a16="http://schemas.microsoft.com/office/drawing/2014/main" id="{C416E1AE-46DF-459D-BCF9-FA30AF59AFBA}"/>
              </a:ext>
            </a:extLst>
          </p:cNvPr>
          <p:cNvSpPr>
            <a:spLocks noGrp="1"/>
          </p:cNvSpPr>
          <p:nvPr>
            <p:ph type="sldNum" sz="quarter" idx="12"/>
          </p:nvPr>
        </p:nvSpPr>
        <p:spPr/>
        <p:txBody>
          <a:bodyPr/>
          <a:lstStyle/>
          <a:p>
            <a:fld id="{9CAA33A2-411E-8443-83D0-3263C24E97A5}" type="slidenum">
              <a:rPr lang="en-US" smtClean="0"/>
              <a:pPr/>
              <a:t>30</a:t>
            </a:fld>
            <a:endParaRPr lang="en-US" dirty="0"/>
          </a:p>
        </p:txBody>
      </p:sp>
    </p:spTree>
    <p:extLst>
      <p:ext uri="{BB962C8B-B14F-4D97-AF65-F5344CB8AC3E}">
        <p14:creationId xmlns:p14="http://schemas.microsoft.com/office/powerpoint/2010/main" val="2831474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31</a:t>
            </a:fld>
            <a:endParaRPr lang="en-CA" dirty="0"/>
          </a:p>
        </p:txBody>
      </p:sp>
      <p:sp>
        <p:nvSpPr>
          <p:cNvPr id="82946" name="Rectangle 2"/>
          <p:cNvSpPr>
            <a:spLocks noGrp="1"/>
          </p:cNvSpPr>
          <p:nvPr>
            <p:ph type="title" idx="4294967295"/>
          </p:nvPr>
        </p:nvSpPr>
        <p:spPr>
          <a:xfrm>
            <a:off x="0" y="609600"/>
            <a:ext cx="8001000" cy="533400"/>
          </a:xfrm>
        </p:spPr>
        <p:txBody>
          <a:bodyPr>
            <a:normAutofit/>
          </a:bodyPr>
          <a:lstStyle/>
          <a:p>
            <a:pPr algn="ctr"/>
            <a:r>
              <a:rPr lang="en-US" sz="2200" b="1" cap="all" dirty="0">
                <a:solidFill>
                  <a:schemeClr val="tx1"/>
                </a:solidFill>
                <a:ea typeface="+mn-ea"/>
              </a:rPr>
              <a:t>Appendix A: Mandatory Courses for All OPS</a:t>
            </a:r>
          </a:p>
        </p:txBody>
      </p:sp>
      <p:sp>
        <p:nvSpPr>
          <p:cNvPr id="5" name="TextBox 4"/>
          <p:cNvSpPr txBox="1"/>
          <p:nvPr/>
        </p:nvSpPr>
        <p:spPr>
          <a:xfrm>
            <a:off x="2057400" y="1157260"/>
            <a:ext cx="8001000" cy="1384995"/>
          </a:xfrm>
          <a:prstGeom prst="rect">
            <a:avLst/>
          </a:prstGeom>
          <a:noFill/>
        </p:spPr>
        <p:txBody>
          <a:bodyPr wrap="square" rtlCol="0">
            <a:spAutoFit/>
          </a:bodyPr>
          <a:lstStyle/>
          <a:p>
            <a:r>
              <a:rPr lang="en-CA" sz="1400" dirty="0">
                <a:latin typeface="Arial" panose="020B0604020202020204" pitchFamily="34" charset="0"/>
                <a:cs typeface="Arial" panose="020B0604020202020204" pitchFamily="34" charset="0"/>
              </a:rPr>
              <a:t>As a new employee to the OPS, you are required to complete the following courses. These courses are designated as mandatory based on legislative requirements, policy or corporate directives governing OPS operations.  For further information, please visit EHSTMB SharePoint Site “Knowledge Centre” at </a:t>
            </a:r>
            <a:r>
              <a:rPr lang="en-CA" sz="1400" dirty="0">
                <a:hlinkClick r:id="rId3"/>
              </a:rPr>
              <a:t>EHSTMB - Knowledge Centre (sharepoint.com)</a:t>
            </a:r>
            <a:endParaRPr lang="en-CA" sz="1400" dirty="0">
              <a:latin typeface="Arial" panose="020B0604020202020204" pitchFamily="34" charset="0"/>
              <a:cs typeface="Arial" panose="020B0604020202020204" pitchFamily="34" charset="0"/>
            </a:endParaRPr>
          </a:p>
          <a:p>
            <a:endParaRPr lang="en-CA" sz="1400" dirty="0">
              <a:latin typeface="Arial" panose="020B0604020202020204" pitchFamily="34" charset="0"/>
              <a:cs typeface="Arial" panose="020B0604020202020204" pitchFamily="34" charset="0"/>
            </a:endParaRPr>
          </a:p>
          <a:p>
            <a:endParaRPr lang="en-CA" sz="1400" dirty="0">
              <a:latin typeface="Arial" panose="020B0604020202020204" pitchFamily="34" charset="0"/>
              <a:cs typeface="Arial" panose="020B0604020202020204" pitchFamily="34" charset="0"/>
            </a:endParaRPr>
          </a:p>
        </p:txBody>
      </p:sp>
      <p:pic>
        <p:nvPicPr>
          <p:cNvPr id="1037" name="Picture 13" descr="This hyperlink goes outside of InsideOPS website">
            <a:hlinkClick r:id="rId4"/>
            <a:extLst>
              <a:ext uri="{FF2B5EF4-FFF2-40B4-BE49-F238E27FC236}">
                <a16:creationId xmlns:a16="http://schemas.microsoft.com/office/drawing/2014/main" id="{92A0DD74-341C-43A9-83CD-E6CB28B53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6663" y="-76200"/>
            <a:ext cx="95250" cy="4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05715"/>
      </p:ext>
    </p:extLst>
  </p:cSld>
  <p:clrMapOvr>
    <a:masterClrMapping/>
  </p:clrMapOvr>
  <p:transition spd="slow">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32</a:t>
            </a:fld>
            <a:endParaRPr lang="en-CA" dirty="0"/>
          </a:p>
        </p:txBody>
      </p:sp>
      <p:sp>
        <p:nvSpPr>
          <p:cNvPr id="82946" name="Rectangle 2"/>
          <p:cNvSpPr>
            <a:spLocks noGrp="1"/>
          </p:cNvSpPr>
          <p:nvPr>
            <p:ph type="title" idx="4294967295"/>
          </p:nvPr>
        </p:nvSpPr>
        <p:spPr>
          <a:xfrm>
            <a:off x="0" y="609600"/>
            <a:ext cx="8364538" cy="533400"/>
          </a:xfrm>
        </p:spPr>
        <p:txBody>
          <a:bodyPr>
            <a:noAutofit/>
          </a:bodyPr>
          <a:lstStyle/>
          <a:p>
            <a:pPr algn="ctr"/>
            <a:r>
              <a:rPr lang="en-US" sz="2200" b="1" cap="all" dirty="0">
                <a:solidFill>
                  <a:schemeClr val="tx1"/>
                </a:solidFill>
                <a:ea typeface="+mn-ea"/>
              </a:rPr>
              <a:t>Appendix B: Additional Resources</a:t>
            </a:r>
          </a:p>
        </p:txBody>
      </p:sp>
      <p:sp>
        <p:nvSpPr>
          <p:cNvPr id="2" name="TextBox 1"/>
          <p:cNvSpPr txBox="1"/>
          <p:nvPr/>
        </p:nvSpPr>
        <p:spPr>
          <a:xfrm>
            <a:off x="2057400" y="1143001"/>
            <a:ext cx="8001000" cy="4832092"/>
          </a:xfrm>
          <a:prstGeom prst="rect">
            <a:avLst/>
          </a:prstGeom>
          <a:noFill/>
        </p:spPr>
        <p:txBody>
          <a:bodyPr wrap="square" rtlCol="0">
            <a:spAutoFit/>
          </a:bodyPr>
          <a:lstStyle/>
          <a:p>
            <a:pPr marL="95250" indent="-285750">
              <a:buClr>
                <a:schemeClr val="accent2">
                  <a:lumMod val="75000"/>
                </a:schemeClr>
              </a:buClr>
              <a:buFont typeface="Arial" panose="020B0604020202020204" pitchFamily="34" charset="0"/>
              <a:buChar char="≈"/>
            </a:pPr>
            <a:r>
              <a:rPr lang="en-CA" sz="1400" dirty="0">
                <a:latin typeface="Arial" panose="020B0604020202020204" pitchFamily="34" charset="0"/>
                <a:cs typeface="Arial" panose="020B0604020202020204" pitchFamily="34" charset="0"/>
              </a:rPr>
              <a:t>EHSTMB – Flexible Work Arrangement</a:t>
            </a:r>
          </a:p>
          <a:p>
            <a:pPr marL="95250" indent="-285750">
              <a:buClr>
                <a:schemeClr val="accent2">
                  <a:lumMod val="75000"/>
                </a:schemeClr>
              </a:buClr>
              <a:buFont typeface="Arial" panose="020B0604020202020204" pitchFamily="34" charset="0"/>
              <a:buChar char="≈"/>
            </a:pPr>
            <a:r>
              <a:rPr lang="en-CA" sz="1400" dirty="0">
                <a:latin typeface="Arial" panose="020B0604020202020204" pitchFamily="34" charset="0"/>
                <a:cs typeface="Arial" panose="020B0604020202020204" pitchFamily="34" charset="0"/>
                <a:hlinkClick r:id="rId3"/>
              </a:rPr>
              <a:t>https://intra.ontario.ca/ops/imanage-support-flexible-work</a:t>
            </a:r>
            <a:endParaRPr lang="en-CA" sz="1400" dirty="0">
              <a:latin typeface="Arial" panose="020B0604020202020204" pitchFamily="34" charset="0"/>
              <a:cs typeface="Arial" panose="020B0604020202020204" pitchFamily="34" charset="0"/>
            </a:endParaRPr>
          </a:p>
          <a:p>
            <a:pPr>
              <a:buClr>
                <a:schemeClr val="accent2">
                  <a:lumMod val="75000"/>
                </a:schemeClr>
              </a:buClr>
            </a:pPr>
            <a:endParaRPr lang="en-CA" sz="1400" b="1" dirty="0">
              <a:latin typeface="Arial" panose="020B0604020202020204" pitchFamily="34" charset="0"/>
              <a:cs typeface="Arial" panose="020B0604020202020204" pitchFamily="34" charset="0"/>
            </a:endParaRPr>
          </a:p>
          <a:p>
            <a:pPr marL="95250" indent="-285750">
              <a:buClr>
                <a:schemeClr val="accent2">
                  <a:lumMod val="75000"/>
                </a:schemeClr>
              </a:buClr>
              <a:buFont typeface="Arial" panose="020B0604020202020204" pitchFamily="34" charset="0"/>
              <a:buChar char="≈"/>
            </a:pPr>
            <a:r>
              <a:rPr lang="en-CA" sz="1400" dirty="0">
                <a:latin typeface="Arial" panose="020B0604020202020204" pitchFamily="34" charset="0"/>
                <a:cs typeface="Arial" panose="020B0604020202020204" pitchFamily="34" charset="0"/>
              </a:rPr>
              <a:t>Health Services I&amp;IT Cluster (HSC I&amp;IT)</a:t>
            </a:r>
          </a:p>
          <a:p>
            <a:pPr marL="95250" indent="-285750">
              <a:buClr>
                <a:schemeClr val="accent2">
                  <a:lumMod val="75000"/>
                </a:schemeClr>
              </a:buClr>
              <a:buFont typeface="Arial" panose="020B0604020202020204" pitchFamily="34" charset="0"/>
              <a:buChar char="≈"/>
            </a:pPr>
            <a:r>
              <a:rPr lang="en-CA" sz="1400" dirty="0">
                <a:hlinkClick r:id="rId4"/>
              </a:rPr>
              <a:t>https://intra.ontario.ca/hsc</a:t>
            </a:r>
            <a:endParaRPr lang="en-CA" sz="1400" dirty="0">
              <a:latin typeface="Arial" panose="020B0604020202020204" pitchFamily="34" charset="0"/>
              <a:cs typeface="Arial" panose="020B0604020202020204" pitchFamily="34" charset="0"/>
            </a:endParaRPr>
          </a:p>
          <a:p>
            <a:pPr marL="285750" indent="-285750">
              <a:buClr>
                <a:schemeClr val="accent2">
                  <a:lumMod val="75000"/>
                </a:schemeClr>
              </a:buClr>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a:p>
            <a:pPr marL="285750" indent="-285750">
              <a:buClr>
                <a:schemeClr val="accent2">
                  <a:lumMod val="75000"/>
                </a:schemeClr>
              </a:buClr>
              <a:buFont typeface="Arial" panose="020B0604020202020204" pitchFamily="34" charset="0"/>
              <a:buChar char="≈"/>
            </a:pPr>
            <a:r>
              <a:rPr lang="en-CA" sz="1400" dirty="0">
                <a:latin typeface="Arial" panose="020B0604020202020204" pitchFamily="34" charset="0"/>
                <a:cs typeface="Arial" panose="020B0604020202020204" pitchFamily="34" charset="0"/>
              </a:rPr>
              <a:t>Client/ Program Area- Direct Services Division (DSD) &amp; Emergency Health Services Br (EHSB)</a:t>
            </a:r>
          </a:p>
          <a:p>
            <a:pPr marL="285750" indent="-285750">
              <a:buClr>
                <a:schemeClr val="accent2">
                  <a:lumMod val="75000"/>
                </a:schemeClr>
              </a:buClr>
              <a:buFont typeface="Arial" panose="020B0604020202020204" pitchFamily="34" charset="0"/>
              <a:buChar char="≈"/>
            </a:pPr>
            <a:r>
              <a:rPr lang="en-CA" sz="1400" dirty="0">
                <a:hlinkClick r:id="rId5"/>
              </a:rPr>
              <a:t>https://intra.ontario.ca/mohltc-dsd</a:t>
            </a:r>
            <a:endParaRPr lang="en-CA" sz="1400" dirty="0">
              <a:highlight>
                <a:srgbClr val="FFFF00"/>
              </a:highlight>
              <a:latin typeface="Arial" panose="020B0604020202020204" pitchFamily="34" charset="0"/>
              <a:cs typeface="Arial" panose="020B0604020202020204" pitchFamily="34" charset="0"/>
            </a:endParaRPr>
          </a:p>
          <a:p>
            <a:pPr marL="285750" indent="-285750">
              <a:buClr>
                <a:schemeClr val="accent2">
                  <a:lumMod val="75000"/>
                </a:schemeClr>
              </a:buClr>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a:p>
            <a:pPr marL="285750" indent="-285750">
              <a:buClr>
                <a:schemeClr val="accent2">
                  <a:lumMod val="75000"/>
                </a:schemeClr>
              </a:buClr>
              <a:buFont typeface="Arial" panose="020B0604020202020204" pitchFamily="34" charset="0"/>
              <a:buChar char="≈"/>
            </a:pPr>
            <a:r>
              <a:rPr lang="en-CA" sz="1400" dirty="0">
                <a:latin typeface="Arial" panose="020B0604020202020204" pitchFamily="34" charset="0"/>
                <a:cs typeface="Arial" panose="020B0604020202020204" pitchFamily="34" charset="0"/>
              </a:rPr>
              <a:t>Inside IT- I&amp;IT Intranet site</a:t>
            </a:r>
          </a:p>
          <a:p>
            <a:pPr marL="285750" indent="-285750">
              <a:buClr>
                <a:schemeClr val="accent2">
                  <a:lumMod val="75000"/>
                </a:schemeClr>
              </a:buClr>
              <a:buFont typeface="Arial" panose="020B0604020202020204" pitchFamily="34" charset="0"/>
              <a:buChar char="≈"/>
            </a:pPr>
            <a:r>
              <a:rPr lang="en-CA" sz="1400" dirty="0">
                <a:hlinkClick r:id="rId6"/>
              </a:rPr>
              <a:t>https://intra.ontario.ca/?utm_source=desktop_icon&amp;utm_campaign=desktop_icon</a:t>
            </a:r>
            <a:endParaRPr lang="en-CA" sz="1400" dirty="0">
              <a:latin typeface="Arial" panose="020B0604020202020204" pitchFamily="34" charset="0"/>
              <a:cs typeface="Arial" panose="020B0604020202020204" pitchFamily="34" charset="0"/>
            </a:endParaRPr>
          </a:p>
          <a:p>
            <a:pPr marL="552450" lvl="1" indent="-285750">
              <a:buClr>
                <a:schemeClr val="accent2">
                  <a:lumMod val="75000"/>
                </a:schemeClr>
              </a:buClr>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a:p>
            <a:pPr marL="285750" indent="-285750">
              <a:buClr>
                <a:schemeClr val="accent2">
                  <a:lumMod val="75000"/>
                </a:schemeClr>
              </a:buClr>
              <a:buFont typeface="Arial" panose="020B0604020202020204" pitchFamily="34" charset="0"/>
              <a:buChar char="≈"/>
            </a:pPr>
            <a:r>
              <a:rPr lang="en-CA" sz="1400" dirty="0">
                <a:latin typeface="Arial" panose="020B0604020202020204" pitchFamily="34" charset="0"/>
                <a:cs typeface="Arial" panose="020B0604020202020204" pitchFamily="34" charset="0"/>
              </a:rPr>
              <a:t>HSC Project Management Office (PMO)</a:t>
            </a:r>
          </a:p>
          <a:p>
            <a:pPr marL="285750" indent="-285750">
              <a:buClr>
                <a:schemeClr val="accent2">
                  <a:lumMod val="75000"/>
                </a:schemeClr>
              </a:buClr>
              <a:buFont typeface="Arial" panose="020B0604020202020204" pitchFamily="34" charset="0"/>
              <a:buChar char="≈"/>
            </a:pPr>
            <a:r>
              <a:rPr lang="en-CA" sz="1400" dirty="0">
                <a:hlinkClick r:id="rId7"/>
              </a:rPr>
              <a:t>PMO</a:t>
            </a:r>
            <a:endParaRPr lang="en-CA" sz="1400" dirty="0">
              <a:latin typeface="Arial" panose="020B0604020202020204" pitchFamily="34" charset="0"/>
              <a:cs typeface="Arial" panose="020B0604020202020204" pitchFamily="34" charset="0"/>
            </a:endParaRPr>
          </a:p>
          <a:p>
            <a:pPr marL="285750" indent="-285750">
              <a:buClr>
                <a:schemeClr val="accent2">
                  <a:lumMod val="75000"/>
                </a:schemeClr>
              </a:buClr>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a:p>
            <a:pPr marL="285750" indent="-285750">
              <a:buClr>
                <a:schemeClr val="accent2">
                  <a:lumMod val="75000"/>
                </a:schemeClr>
              </a:buClr>
              <a:buFont typeface="Arial" panose="020B0604020202020204" pitchFamily="34" charset="0"/>
              <a:buChar char="≈"/>
            </a:pPr>
            <a:r>
              <a:rPr lang="en-CA" sz="1400" dirty="0">
                <a:latin typeface="Arial" panose="020B0604020202020204" pitchFamily="34" charset="0"/>
                <a:cs typeface="Arial" panose="020B0604020202020204" pitchFamily="34" charset="0"/>
              </a:rPr>
              <a:t>Ministry of Health &amp; Long-Term Care (MOHLTC) </a:t>
            </a:r>
          </a:p>
          <a:p>
            <a:pPr marL="285750" indent="-285750">
              <a:buClr>
                <a:schemeClr val="accent2">
                  <a:lumMod val="75000"/>
                </a:schemeClr>
              </a:buClr>
              <a:buFont typeface="Arial" panose="020B0604020202020204" pitchFamily="34" charset="0"/>
              <a:buChar char="≈"/>
            </a:pPr>
            <a:r>
              <a:rPr lang="en-CA" sz="1400" dirty="0">
                <a:hlinkClick r:id="rId8"/>
              </a:rPr>
              <a:t>https://intra.ontario.ca/mohltc/health-about-us</a:t>
            </a:r>
            <a:endParaRPr lang="en-CA" sz="1400" dirty="0"/>
          </a:p>
          <a:p>
            <a:pPr marL="285750" indent="-285750">
              <a:buClr>
                <a:schemeClr val="accent2">
                  <a:lumMod val="75000"/>
                </a:schemeClr>
              </a:buClr>
              <a:buFont typeface="Arial" panose="020B0604020202020204" pitchFamily="34" charset="0"/>
              <a:buChar char="≈"/>
            </a:pPr>
            <a:endParaRPr lang="en-CA" sz="1400" dirty="0"/>
          </a:p>
          <a:p>
            <a:pPr marL="285750" indent="-285750">
              <a:buClr>
                <a:schemeClr val="accent2">
                  <a:lumMod val="75000"/>
                </a:schemeClr>
              </a:buClr>
              <a:buFont typeface="Arial" panose="020B0604020202020204" pitchFamily="34" charset="0"/>
              <a:buChar char="≈"/>
            </a:pPr>
            <a:r>
              <a:rPr lang="en-CA" sz="1400" dirty="0">
                <a:latin typeface="Arial" panose="020B0604020202020204" pitchFamily="34" charset="0"/>
                <a:cs typeface="Arial" panose="020B0604020202020204" pitchFamily="34" charset="0"/>
              </a:rPr>
              <a:t>Instructions on Utilizing Ministry Vehicles (DH to provide link)</a:t>
            </a:r>
          </a:p>
          <a:p>
            <a:pPr marL="285750" indent="-285750">
              <a:buFont typeface="Arial" panose="020B0604020202020204" pitchFamily="34" charset="0"/>
              <a:buChar char="≈"/>
            </a:pPr>
            <a:endParaRPr lang="en-CA" sz="1400" u="sng"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CA" sz="1400" dirty="0">
              <a:highlight>
                <a:srgbClr val="FFFF00"/>
              </a:highlight>
              <a:latin typeface="Arial" panose="020B0604020202020204" pitchFamily="34" charset="0"/>
              <a:cs typeface="Arial" panose="020B0604020202020204" pitchFamily="34" charset="0"/>
            </a:endParaRPr>
          </a:p>
          <a:p>
            <a:endParaRPr lang="en-CA" sz="14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4286918"/>
      </p:ext>
    </p:extLst>
  </p:cSld>
  <p:clrMapOvr>
    <a:masterClrMapping/>
  </p:clrMapOvr>
  <p:transition spd="slow">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069F481-38E0-41B4-B80D-80D89277AAA6}" type="slidenum">
              <a:rPr lang="en-CA" smtClean="0"/>
              <a:t>33</a:t>
            </a:fld>
            <a:endParaRPr lang="en-CA" dirty="0"/>
          </a:p>
        </p:txBody>
      </p:sp>
      <p:sp>
        <p:nvSpPr>
          <p:cNvPr id="82946" name="Rectangle 2"/>
          <p:cNvSpPr>
            <a:spLocks noGrp="1"/>
          </p:cNvSpPr>
          <p:nvPr>
            <p:ph type="title" idx="4294967295"/>
          </p:nvPr>
        </p:nvSpPr>
        <p:spPr>
          <a:xfrm>
            <a:off x="0" y="493713"/>
            <a:ext cx="8001000" cy="685800"/>
          </a:xfrm>
        </p:spPr>
        <p:txBody>
          <a:bodyPr>
            <a:noAutofit/>
          </a:bodyPr>
          <a:lstStyle/>
          <a:p>
            <a:pPr algn="ctr"/>
            <a:r>
              <a:rPr lang="en-US" sz="2200" b="1" cap="all" dirty="0">
                <a:solidFill>
                  <a:schemeClr val="tx1"/>
                </a:solidFill>
                <a:ea typeface="+mn-ea"/>
              </a:rPr>
              <a:t>Appendix C: Additional Resources</a:t>
            </a:r>
          </a:p>
        </p:txBody>
      </p:sp>
      <p:sp>
        <p:nvSpPr>
          <p:cNvPr id="2" name="TextBox 1"/>
          <p:cNvSpPr txBox="1"/>
          <p:nvPr/>
        </p:nvSpPr>
        <p:spPr>
          <a:xfrm>
            <a:off x="2072936" y="1627288"/>
            <a:ext cx="8001000" cy="3108543"/>
          </a:xfrm>
          <a:prstGeom prst="rect">
            <a:avLst/>
          </a:prstGeom>
          <a:noFill/>
        </p:spPr>
        <p:txBody>
          <a:bodyPr wrap="square" rtlCol="0">
            <a:spAutoFit/>
          </a:bodyPr>
          <a:lstStyle/>
          <a:p>
            <a:pPr marL="95250" indent="-285750">
              <a:buClr>
                <a:schemeClr val="accent2">
                  <a:lumMod val="75000"/>
                </a:schemeClr>
              </a:buClr>
              <a:buFont typeface="Arial" panose="020B0604020202020204" pitchFamily="34" charset="0"/>
              <a:buChar char="≈"/>
            </a:pPr>
            <a:endParaRPr lang="en-CA" sz="1400" dirty="0">
              <a:latin typeface="Arial" panose="020B0604020202020204" pitchFamily="34" charset="0"/>
              <a:cs typeface="Arial" panose="020B0604020202020204" pitchFamily="34" charset="0"/>
            </a:endParaRPr>
          </a:p>
          <a:p>
            <a:pPr marL="95250" indent="-285750">
              <a:buClr>
                <a:schemeClr val="accent2">
                  <a:lumMod val="75000"/>
                </a:schemeClr>
              </a:buClr>
              <a:buFont typeface="Arial" panose="020B0604020202020204" pitchFamily="34" charset="0"/>
              <a:buChar char="≈"/>
            </a:pPr>
            <a:r>
              <a:rPr lang="en-CA" sz="1400" dirty="0">
                <a:latin typeface="Arial" panose="020B0604020202020204" pitchFamily="34" charset="0"/>
                <a:cs typeface="Arial" panose="020B0604020202020204" pitchFamily="34" charset="0"/>
              </a:rPr>
              <a:t>OPS Employee Orientation</a:t>
            </a:r>
          </a:p>
          <a:p>
            <a:pPr marL="95250" indent="-285750">
              <a:buClr>
                <a:schemeClr val="accent2">
                  <a:lumMod val="75000"/>
                </a:schemeClr>
              </a:buClr>
              <a:buFont typeface="Arial" panose="020B0604020202020204" pitchFamily="34" charset="0"/>
              <a:buChar char="≈"/>
            </a:pPr>
            <a:r>
              <a:rPr lang="en-CA" sz="1400" dirty="0">
                <a:latin typeface="Arial" panose="020B0604020202020204" pitchFamily="34" charset="0"/>
                <a:cs typeface="Arial" panose="020B0604020202020204" pitchFamily="34" charset="0"/>
              </a:rPr>
              <a:t>Doing the Right Thing</a:t>
            </a:r>
          </a:p>
          <a:p>
            <a:pPr marL="285750" indent="-285750">
              <a:buClr>
                <a:schemeClr val="accent2">
                  <a:lumMod val="75000"/>
                </a:schemeClr>
              </a:buClr>
              <a:buFontTx/>
              <a:buChar char="≈"/>
            </a:pPr>
            <a:r>
              <a:rPr lang="en-CA" sz="1400" dirty="0">
                <a:solidFill>
                  <a:schemeClr val="accent2">
                    <a:lumMod val="60000"/>
                    <a:lumOff val="40000"/>
                  </a:schemeClr>
                </a:solidFill>
                <a:hlinkClick r:id="rId3">
                  <a:extLst>
                    <a:ext uri="{A12FA001-AC4F-418D-AE19-62706E023703}">
                      <ahyp:hlinkClr xmlns:ahyp="http://schemas.microsoft.com/office/drawing/2018/hyperlinkcolor" val="tx"/>
                    </a:ext>
                  </a:extLst>
                </a:hlinkClick>
              </a:rPr>
              <a:t>https://intra.ontario.ca/mohltc/mohltc-employee-orientation</a:t>
            </a:r>
            <a:endParaRPr lang="en-CA" sz="1400" dirty="0">
              <a:solidFill>
                <a:schemeClr val="accent2">
                  <a:lumMod val="60000"/>
                  <a:lumOff val="40000"/>
                </a:schemeClr>
              </a:solidFill>
              <a:latin typeface="Arial" panose="020B0604020202020204" pitchFamily="34" charset="0"/>
              <a:cs typeface="Arial" panose="020B0604020202020204" pitchFamily="34" charset="0"/>
            </a:endParaRPr>
          </a:p>
          <a:p>
            <a:pPr marL="95250" indent="-285750">
              <a:buClr>
                <a:schemeClr val="accent2">
                  <a:lumMod val="75000"/>
                </a:schemeClr>
              </a:buClr>
              <a:buFontTx/>
              <a:buChar char="≈"/>
            </a:pPr>
            <a:endParaRPr lang="en-CA" sz="1400" u="sng" dirty="0">
              <a:latin typeface="Arial" panose="020B0604020202020204" pitchFamily="34" charset="0"/>
              <a:cs typeface="Arial" panose="020B0604020202020204" pitchFamily="34" charset="0"/>
            </a:endParaRPr>
          </a:p>
          <a:p>
            <a:pPr marL="285750" indent="-285750">
              <a:buClr>
                <a:schemeClr val="accent2">
                  <a:lumMod val="75000"/>
                </a:schemeClr>
              </a:buClr>
              <a:buFontTx/>
              <a:buChar char="≈"/>
            </a:pPr>
            <a:r>
              <a:rPr lang="en-CA" sz="1400" dirty="0">
                <a:latin typeface="Arial" panose="020B0604020202020204" pitchFamily="34" charset="0"/>
                <a:cs typeface="Arial" panose="020B0604020202020204" pitchFamily="34" charset="0"/>
              </a:rPr>
              <a:t> Health and Safety Services </a:t>
            </a:r>
          </a:p>
          <a:p>
            <a:pPr marL="285750" indent="-285750">
              <a:buClr>
                <a:schemeClr val="accent2">
                  <a:lumMod val="75000"/>
                </a:schemeClr>
              </a:buClr>
              <a:buFontTx/>
              <a:buChar char="≈"/>
            </a:pPr>
            <a:r>
              <a:rPr lang="en-CA" sz="1400" dirty="0">
                <a:solidFill>
                  <a:schemeClr val="accent2">
                    <a:lumMod val="60000"/>
                    <a:lumOff val="40000"/>
                  </a:schemeClr>
                </a:solidFill>
                <a:hlinkClick r:id="rId4">
                  <a:extLst>
                    <a:ext uri="{A12FA001-AC4F-418D-AE19-62706E023703}">
                      <ahyp:hlinkClr xmlns:ahyp="http://schemas.microsoft.com/office/drawing/2018/hyperlinkcolor" val="tx"/>
                    </a:ext>
                  </a:extLst>
                </a:hlinkClick>
              </a:rPr>
              <a:t>https://intra.ontario.ca/cehsw-hss</a:t>
            </a:r>
            <a:endParaRPr lang="en-CA" sz="1400" dirty="0">
              <a:solidFill>
                <a:schemeClr val="accent2">
                  <a:lumMod val="60000"/>
                  <a:lumOff val="40000"/>
                </a:schemeClr>
              </a:solidFill>
              <a:latin typeface="Arial" panose="020B0604020202020204" pitchFamily="34" charset="0"/>
              <a:cs typeface="Arial" panose="020B0604020202020204" pitchFamily="34" charset="0"/>
            </a:endParaRPr>
          </a:p>
          <a:p>
            <a:pPr marL="285750" indent="-285750">
              <a:buClr>
                <a:schemeClr val="accent2">
                  <a:lumMod val="75000"/>
                </a:schemeClr>
              </a:buClr>
              <a:buFontTx/>
              <a:buChar char="≈"/>
            </a:pPr>
            <a:endParaRPr lang="en-CA" sz="1400" dirty="0">
              <a:latin typeface="Arial" panose="020B0604020202020204" pitchFamily="34" charset="0"/>
              <a:cs typeface="Arial" panose="020B0604020202020204" pitchFamily="34" charset="0"/>
            </a:endParaRPr>
          </a:p>
          <a:p>
            <a:pPr marL="285750" indent="-285750">
              <a:buClr>
                <a:schemeClr val="accent2">
                  <a:lumMod val="75000"/>
                </a:schemeClr>
              </a:buClr>
              <a:buFontTx/>
              <a:buChar char="≈"/>
            </a:pPr>
            <a:r>
              <a:rPr lang="en-CA" sz="1400" dirty="0">
                <a:latin typeface="Arial" panose="020B0604020202020204" pitchFamily="34" charset="0"/>
                <a:cs typeface="Arial" panose="020B0604020202020204" pitchFamily="34" charset="0"/>
              </a:rPr>
              <a:t>Occupational Health &amp; Safety </a:t>
            </a:r>
          </a:p>
          <a:p>
            <a:pPr marL="285750" indent="-285750">
              <a:buClr>
                <a:schemeClr val="accent2">
                  <a:lumMod val="75000"/>
                </a:schemeClr>
              </a:buClr>
              <a:buFontTx/>
              <a:buChar char="≈"/>
            </a:pPr>
            <a:r>
              <a:rPr lang="en-CA" sz="1400" dirty="0">
                <a:solidFill>
                  <a:schemeClr val="accent2">
                    <a:lumMod val="60000"/>
                    <a:lumOff val="40000"/>
                  </a:schemeClr>
                </a:solidFill>
                <a:hlinkClick r:id="rId5">
                  <a:extLst>
                    <a:ext uri="{A12FA001-AC4F-418D-AE19-62706E023703}">
                      <ahyp:hlinkClr xmlns:ahyp="http://schemas.microsoft.com/office/drawing/2018/hyperlinkcolor" val="tx"/>
                    </a:ext>
                  </a:extLst>
                </a:hlinkClick>
              </a:rPr>
              <a:t>https://intra.ontario.ca/ops/ohs</a:t>
            </a:r>
            <a:endParaRPr lang="en-CA" sz="1400" dirty="0">
              <a:solidFill>
                <a:schemeClr val="accent2">
                  <a:lumMod val="60000"/>
                  <a:lumOff val="40000"/>
                </a:schemeClr>
              </a:solidFill>
              <a:latin typeface="Arial" panose="020B0604020202020204" pitchFamily="34" charset="0"/>
              <a:cs typeface="Arial" panose="020B0604020202020204" pitchFamily="34" charset="0"/>
            </a:endParaRPr>
          </a:p>
          <a:p>
            <a:pPr marL="285750" indent="-285750">
              <a:buClr>
                <a:schemeClr val="accent2">
                  <a:lumMod val="75000"/>
                </a:schemeClr>
              </a:buClr>
              <a:buFontTx/>
              <a:buChar char="≈"/>
            </a:pPr>
            <a:endParaRPr lang="en-CA" sz="1400" dirty="0">
              <a:latin typeface="Arial" panose="020B0604020202020204" pitchFamily="34" charset="0"/>
              <a:cs typeface="Arial" panose="020B0604020202020204" pitchFamily="34" charset="0"/>
            </a:endParaRPr>
          </a:p>
          <a:p>
            <a:pPr marL="285750" indent="-285750">
              <a:buClr>
                <a:schemeClr val="accent2">
                  <a:lumMod val="75000"/>
                </a:schemeClr>
              </a:buClr>
              <a:buFontTx/>
              <a:buChar char="≈"/>
            </a:pPr>
            <a:r>
              <a:rPr lang="en-CA" sz="1400" dirty="0">
                <a:latin typeface="Arial" panose="020B0604020202020204" pitchFamily="34" charset="0"/>
                <a:cs typeface="Arial" panose="020B0604020202020204" pitchFamily="34" charset="0"/>
              </a:rPr>
              <a:t>Workplace Discrimination &amp; Harassment Prevention </a:t>
            </a:r>
          </a:p>
          <a:p>
            <a:pPr marL="285750" indent="-285750">
              <a:buClr>
                <a:schemeClr val="accent2">
                  <a:lumMod val="75000"/>
                </a:schemeClr>
              </a:buClr>
              <a:buFontTx/>
              <a:buChar char="≈"/>
            </a:pPr>
            <a:r>
              <a:rPr lang="en-CA" sz="1400" dirty="0">
                <a:solidFill>
                  <a:schemeClr val="accent2">
                    <a:lumMod val="60000"/>
                    <a:lumOff val="40000"/>
                  </a:schemeClr>
                </a:solidFill>
                <a:hlinkClick r:id="rId6">
                  <a:extLst>
                    <a:ext uri="{A12FA001-AC4F-418D-AE19-62706E023703}">
                      <ahyp:hlinkClr xmlns:ahyp="http://schemas.microsoft.com/office/drawing/2018/hyperlinkcolor" val="tx"/>
                    </a:ext>
                  </a:extLst>
                </a:hlinkClick>
              </a:rPr>
              <a:t>https://intra.ontario.ca/ops/hr-workplace-discrimination-and-harassment-prevention-wdhp-services</a:t>
            </a:r>
            <a:endParaRPr lang="en-CA" sz="1400" dirty="0">
              <a:solidFill>
                <a:schemeClr val="accent2">
                  <a:lumMod val="60000"/>
                  <a:lumOff val="40000"/>
                </a:schemeClr>
              </a:solidFill>
              <a:latin typeface="Arial" panose="020B0604020202020204" pitchFamily="34" charset="0"/>
              <a:cs typeface="Arial" panose="020B0604020202020204" pitchFamily="34" charset="0"/>
            </a:endParaRPr>
          </a:p>
          <a:p>
            <a:pPr>
              <a:buClr>
                <a:schemeClr val="accent2">
                  <a:lumMod val="75000"/>
                </a:schemeClr>
              </a:buClr>
            </a:pPr>
            <a:endParaRPr lang="en-CA" sz="1400" dirty="0"/>
          </a:p>
        </p:txBody>
      </p:sp>
      <p:sp>
        <p:nvSpPr>
          <p:cNvPr id="4" name="TextBox 3"/>
          <p:cNvSpPr txBox="1"/>
          <p:nvPr/>
        </p:nvSpPr>
        <p:spPr>
          <a:xfrm>
            <a:off x="1996736" y="1143000"/>
            <a:ext cx="7833064" cy="338554"/>
          </a:xfrm>
          <a:prstGeom prst="rect">
            <a:avLst/>
          </a:prstGeom>
          <a:noFill/>
        </p:spPr>
        <p:txBody>
          <a:bodyPr wrap="square" rtlCol="0">
            <a:spAutoFit/>
          </a:bodyPr>
          <a:lstStyle/>
          <a:p>
            <a:r>
              <a:rPr lang="en-CA" sz="1600" dirty="0">
                <a:latin typeface="Arial" panose="020B0604020202020204" pitchFamily="34" charset="0"/>
                <a:cs typeface="Arial" panose="020B0604020202020204" pitchFamily="34" charset="0"/>
              </a:rPr>
              <a:t>Tips on your achieving  success as an OPS employee:</a:t>
            </a:r>
          </a:p>
        </p:txBody>
      </p:sp>
    </p:spTree>
    <p:extLst>
      <p:ext uri="{BB962C8B-B14F-4D97-AF65-F5344CB8AC3E}">
        <p14:creationId xmlns:p14="http://schemas.microsoft.com/office/powerpoint/2010/main" val="3334873640"/>
      </p:ext>
    </p:extLst>
  </p:cSld>
  <p:clrMapOvr>
    <a:masterClrMapping/>
  </p:clrMapOvr>
  <p:transition spd="slow">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069F481-38E0-41B4-B80D-80D89277AAA6}" type="slidenum">
              <a:rPr lang="en-CA" smtClean="0"/>
              <a:t>34</a:t>
            </a:fld>
            <a:endParaRPr lang="en-CA" dirty="0"/>
          </a:p>
        </p:txBody>
      </p:sp>
      <p:sp>
        <p:nvSpPr>
          <p:cNvPr id="2" name="Title 1"/>
          <p:cNvSpPr>
            <a:spLocks noGrp="1"/>
          </p:cNvSpPr>
          <p:nvPr>
            <p:ph type="title" idx="4294967295"/>
          </p:nvPr>
        </p:nvSpPr>
        <p:spPr>
          <a:xfrm>
            <a:off x="0" y="533400"/>
            <a:ext cx="8229600" cy="762000"/>
          </a:xfrm>
        </p:spPr>
        <p:txBody>
          <a:bodyPr>
            <a:normAutofit/>
          </a:bodyPr>
          <a:lstStyle/>
          <a:p>
            <a:pPr algn="ctr"/>
            <a:r>
              <a:rPr lang="en-US" sz="2200" b="1" cap="all" dirty="0">
                <a:solidFill>
                  <a:schemeClr val="tx1"/>
                </a:solidFill>
                <a:ea typeface="+mn-ea"/>
              </a:rPr>
              <a:t>Appendix D:  Acronyms</a:t>
            </a:r>
            <a:endParaRPr lang="en-CA" sz="2200" b="1" cap="all" dirty="0">
              <a:solidFill>
                <a:schemeClr val="tx1"/>
              </a:solidFill>
              <a:ea typeface="+mn-ea"/>
            </a:endParaRPr>
          </a:p>
        </p:txBody>
      </p:sp>
      <p:sp>
        <p:nvSpPr>
          <p:cNvPr id="3" name="Content Placeholder 2"/>
          <p:cNvSpPr>
            <a:spLocks noGrp="1"/>
          </p:cNvSpPr>
          <p:nvPr>
            <p:ph idx="4294967295"/>
          </p:nvPr>
        </p:nvSpPr>
        <p:spPr>
          <a:xfrm>
            <a:off x="3962400" y="1295400"/>
            <a:ext cx="8229600" cy="4324350"/>
          </a:xfrm>
        </p:spPr>
        <p:txBody>
          <a:bodyPr>
            <a:normAutofit/>
          </a:bodyPr>
          <a:lstStyle/>
          <a:p>
            <a:pPr marL="109728" indent="0">
              <a:buNone/>
            </a:pPr>
            <a:r>
              <a:rPr lang="en-CA" sz="1400" dirty="0"/>
              <a:t>For a list of frequently used acronyms in EHSTMB, please visit the EHSTMB SharePoint Site “Links” page at:</a:t>
            </a:r>
          </a:p>
          <a:p>
            <a:pPr marL="0" indent="0">
              <a:buNone/>
            </a:pPr>
            <a:r>
              <a:rPr lang="en-CA" sz="1400" dirty="0">
                <a:solidFill>
                  <a:schemeClr val="accent2">
                    <a:lumMod val="60000"/>
                    <a:lumOff val="40000"/>
                  </a:schemeClr>
                </a:solidFill>
                <a:hlinkClick r:id="rId2">
                  <a:extLst>
                    <a:ext uri="{A12FA001-AC4F-418D-AE19-62706E023703}">
                      <ahyp:hlinkClr xmlns:ahyp="http://schemas.microsoft.com/office/drawing/2018/hyperlinkcolor" val="tx"/>
                    </a:ext>
                  </a:extLst>
                </a:hlinkClick>
              </a:rPr>
              <a:t>EHSTMB - Links (sharepoint.com)</a:t>
            </a:r>
            <a:endParaRPr lang="en-CA" sz="1400" dirty="0">
              <a:solidFill>
                <a:schemeClr val="accent2">
                  <a:lumMod val="60000"/>
                  <a:lumOff val="40000"/>
                </a:schemeClr>
              </a:solidFill>
            </a:endParaRPr>
          </a:p>
          <a:p>
            <a:pPr marL="109728" indent="0">
              <a:buNone/>
            </a:pPr>
            <a:endParaRPr lang="en-CA" sz="1400" dirty="0"/>
          </a:p>
          <a:p>
            <a:pPr marL="109728" indent="0">
              <a:buNone/>
            </a:pPr>
            <a:endParaRPr lang="en-CA" sz="1400" dirty="0"/>
          </a:p>
        </p:txBody>
      </p:sp>
    </p:spTree>
    <p:extLst>
      <p:ext uri="{BB962C8B-B14F-4D97-AF65-F5344CB8AC3E}">
        <p14:creationId xmlns:p14="http://schemas.microsoft.com/office/powerpoint/2010/main" val="323007865"/>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AB664-3640-407F-9019-110D8592598C}"/>
              </a:ext>
            </a:extLst>
          </p:cNvPr>
          <p:cNvSpPr>
            <a:spLocks noGrp="1"/>
          </p:cNvSpPr>
          <p:nvPr>
            <p:ph type="title" idx="4294967295"/>
          </p:nvPr>
        </p:nvSpPr>
        <p:spPr>
          <a:xfrm>
            <a:off x="9427" y="153988"/>
            <a:ext cx="7333480" cy="434975"/>
          </a:xfrm>
        </p:spPr>
        <p:txBody>
          <a:bodyPr>
            <a:noAutofit/>
          </a:bodyPr>
          <a:lstStyle/>
          <a:p>
            <a:r>
              <a:rPr lang="en-US" dirty="0">
                <a:latin typeface="+mj-lt"/>
                <a:cs typeface="Arial" panose="020B0604020202020204" pitchFamily="34" charset="0"/>
              </a:rPr>
              <a:t>Emergency Health I&amp;IT Solutions</a:t>
            </a:r>
          </a:p>
        </p:txBody>
      </p:sp>
      <p:sp>
        <p:nvSpPr>
          <p:cNvPr id="97" name="Rectangle: Rounded Corners 96">
            <a:extLst>
              <a:ext uri="{FF2B5EF4-FFF2-40B4-BE49-F238E27FC236}">
                <a16:creationId xmlns:a16="http://schemas.microsoft.com/office/drawing/2014/main" id="{3628A061-6DC3-44B9-A281-8020065ABECF}"/>
              </a:ext>
            </a:extLst>
          </p:cNvPr>
          <p:cNvSpPr/>
          <p:nvPr/>
        </p:nvSpPr>
        <p:spPr bwMode="auto">
          <a:xfrm>
            <a:off x="466877" y="1076406"/>
            <a:ext cx="1658778" cy="1439760"/>
          </a:xfrm>
          <a:prstGeom prst="roundRect">
            <a:avLst/>
          </a:prstGeom>
          <a:solidFill>
            <a:srgbClr val="0060A8"/>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defTabSz="914377" eaLnBrk="0" fontAlgn="base" hangingPunct="0">
              <a:spcBef>
                <a:spcPct val="0"/>
              </a:spcBef>
              <a:spcAft>
                <a:spcPct val="0"/>
              </a:spcAft>
              <a:defRPr/>
            </a:pPr>
            <a:r>
              <a:rPr lang="en-CA" sz="1200" b="1" dirty="0">
                <a:solidFill>
                  <a:srgbClr val="FFFFFF"/>
                </a:solidFill>
                <a:latin typeface="Arial Narrow" panose="020B0606020202030204" pitchFamily="34" charset="0"/>
                <a:ea typeface="ＭＳ Ｐゴシック" charset="-128"/>
              </a:rPr>
              <a:t>DID YOU KNOW?</a:t>
            </a:r>
          </a:p>
          <a:p>
            <a:pPr algn="ctr" defTabSz="914377" eaLnBrk="0" fontAlgn="base" hangingPunct="0">
              <a:spcBef>
                <a:spcPct val="0"/>
              </a:spcBef>
              <a:spcAft>
                <a:spcPct val="0"/>
              </a:spcAft>
              <a:defRPr/>
            </a:pPr>
            <a:r>
              <a:rPr lang="en-CA" sz="1200" dirty="0">
                <a:solidFill>
                  <a:srgbClr val="FFFFFF"/>
                </a:solidFill>
                <a:latin typeface="Arial Narrow" panose="020B0606020202030204" pitchFamily="34" charset="0"/>
                <a:ea typeface="ＭＳ Ｐゴシック" charset="-128"/>
              </a:rPr>
              <a:t>There are 22 Land Ambulance Dispatch Centres operating in Ontario that receive over </a:t>
            </a:r>
            <a:r>
              <a:rPr lang="en-CA" sz="1200" b="1" dirty="0">
                <a:solidFill>
                  <a:srgbClr val="FFFFFF"/>
                </a:solidFill>
                <a:latin typeface="Arial Narrow" panose="020B0606020202030204" pitchFamily="34" charset="0"/>
                <a:ea typeface="ＭＳ Ｐゴシック" charset="-128"/>
              </a:rPr>
              <a:t>2M </a:t>
            </a:r>
            <a:r>
              <a:rPr lang="en-CA" sz="1200" dirty="0">
                <a:solidFill>
                  <a:srgbClr val="FFFFFF"/>
                </a:solidFill>
                <a:latin typeface="Arial Narrow" panose="020B0606020202030204" pitchFamily="34" charset="0"/>
                <a:ea typeface="ＭＳ Ｐゴシック" charset="-128"/>
              </a:rPr>
              <a:t>medical </a:t>
            </a:r>
          </a:p>
          <a:p>
            <a:pPr algn="ctr" defTabSz="914377" eaLnBrk="0" fontAlgn="base" hangingPunct="0">
              <a:spcBef>
                <a:spcPct val="0"/>
              </a:spcBef>
              <a:spcAft>
                <a:spcPct val="0"/>
              </a:spcAft>
              <a:defRPr/>
            </a:pPr>
            <a:r>
              <a:rPr lang="en-CA" sz="1200" dirty="0">
                <a:solidFill>
                  <a:srgbClr val="FFFFFF"/>
                </a:solidFill>
                <a:latin typeface="Arial Narrow" panose="020B0606020202030204" pitchFamily="34" charset="0"/>
                <a:ea typeface="ＭＳ Ｐゴシック" charset="-128"/>
              </a:rPr>
              <a:t>9-1-1 calls every year.</a:t>
            </a:r>
            <a:endParaRPr lang="en-US" sz="1200" dirty="0">
              <a:solidFill>
                <a:srgbClr val="FFFFFF"/>
              </a:solidFill>
              <a:latin typeface="Arial Narrow" panose="020B0606020202030204" pitchFamily="34" charset="0"/>
              <a:ea typeface="ＭＳ Ｐゴシック" charset="-128"/>
              <a:cs typeface="Arial" panose="020B0604020202020204" pitchFamily="34" charset="0"/>
            </a:endParaRPr>
          </a:p>
        </p:txBody>
      </p:sp>
      <p:sp>
        <p:nvSpPr>
          <p:cNvPr id="5" name="TextBox 4">
            <a:extLst>
              <a:ext uri="{FF2B5EF4-FFF2-40B4-BE49-F238E27FC236}">
                <a16:creationId xmlns:a16="http://schemas.microsoft.com/office/drawing/2014/main" id="{3781A0A7-0D1C-487C-B360-C6B23CD6AAD2}"/>
              </a:ext>
            </a:extLst>
          </p:cNvPr>
          <p:cNvSpPr txBox="1"/>
          <p:nvPr/>
        </p:nvSpPr>
        <p:spPr>
          <a:xfrm>
            <a:off x="2296985" y="736123"/>
            <a:ext cx="4328296" cy="1169551"/>
          </a:xfrm>
          <a:prstGeom prst="rect">
            <a:avLst/>
          </a:prstGeom>
          <a:noFill/>
        </p:spPr>
        <p:txBody>
          <a:bodyPr wrap="square" rtlCol="0">
            <a:spAutoFit/>
          </a:bodyPr>
          <a:lstStyle/>
          <a:p>
            <a:pPr defTabSz="914377" eaLnBrk="0" fontAlgn="base" hangingPunct="0">
              <a:spcBef>
                <a:spcPct val="0"/>
              </a:spcBef>
              <a:spcAft>
                <a:spcPct val="0"/>
              </a:spcAft>
              <a:defRPr/>
            </a:pPr>
            <a:r>
              <a:rPr lang="en-CA" sz="1400" i="1" kern="0" dirty="0">
                <a:solidFill>
                  <a:srgbClr val="0060A8"/>
                </a:solidFill>
                <a:latin typeface="Arial Narrow" panose="020B0606020202030204" pitchFamily="34" charset="0"/>
                <a:ea typeface="ＭＳ Ｐゴシック" charset="-128"/>
              </a:rPr>
              <a:t>Enabling 24/7 Land Ambulance Dispatch operations in Ontario with integrated, high-availability dispatch technologies, including Telephony, Computer Aided Dispatch (CAD), Medical Triage Algorithm, Real-Time Data for First Responders, Radio and Voice Recording solutions. </a:t>
            </a:r>
          </a:p>
        </p:txBody>
      </p:sp>
      <p:grpSp>
        <p:nvGrpSpPr>
          <p:cNvPr id="160" name="Group 159">
            <a:extLst>
              <a:ext uri="{FF2B5EF4-FFF2-40B4-BE49-F238E27FC236}">
                <a16:creationId xmlns:a16="http://schemas.microsoft.com/office/drawing/2014/main" id="{51E34481-00BC-4D28-8C72-58AFB03937D4}"/>
              </a:ext>
            </a:extLst>
          </p:cNvPr>
          <p:cNvGrpSpPr/>
          <p:nvPr/>
        </p:nvGrpSpPr>
        <p:grpSpPr>
          <a:xfrm>
            <a:off x="1501049" y="51168"/>
            <a:ext cx="8909767" cy="6399055"/>
            <a:chOff x="-449223" y="1238511"/>
            <a:chExt cx="8909767" cy="6399055"/>
          </a:xfrm>
        </p:grpSpPr>
        <p:sp>
          <p:nvSpPr>
            <p:cNvPr id="161" name="Block Arc 160">
              <a:extLst>
                <a:ext uri="{FF2B5EF4-FFF2-40B4-BE49-F238E27FC236}">
                  <a16:creationId xmlns:a16="http://schemas.microsoft.com/office/drawing/2014/main" id="{0C173CC0-C74B-4D21-B3ED-C3255E99F50A}"/>
                </a:ext>
              </a:extLst>
            </p:cNvPr>
            <p:cNvSpPr/>
            <p:nvPr/>
          </p:nvSpPr>
          <p:spPr bwMode="auto">
            <a:xfrm rot="2867278">
              <a:off x="-283453" y="1072741"/>
              <a:ext cx="6399055" cy="6730595"/>
            </a:xfrm>
            <a:prstGeom prst="blockArc">
              <a:avLst>
                <a:gd name="adj1" fmla="val 16075822"/>
                <a:gd name="adj2" fmla="val 21382200"/>
                <a:gd name="adj3" fmla="val 27774"/>
              </a:avLst>
            </a:prstGeom>
            <a:solidFill>
              <a:srgbClr val="BCD7E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377" eaLnBrk="0" fontAlgn="base" hangingPunct="0">
                <a:spcBef>
                  <a:spcPct val="0"/>
                </a:spcBef>
                <a:spcAft>
                  <a:spcPct val="0"/>
                </a:spcAft>
                <a:defRPr/>
              </a:pPr>
              <a:endParaRPr lang="en-CA">
                <a:solidFill>
                  <a:srgbClr val="000000"/>
                </a:solidFill>
                <a:latin typeface="Arial" charset="0"/>
                <a:ea typeface="ＭＳ Ｐゴシック" charset="-128"/>
              </a:endParaRPr>
            </a:p>
          </p:txBody>
        </p:sp>
        <p:grpSp>
          <p:nvGrpSpPr>
            <p:cNvPr id="162" name="Group 161">
              <a:extLst>
                <a:ext uri="{FF2B5EF4-FFF2-40B4-BE49-F238E27FC236}">
                  <a16:creationId xmlns:a16="http://schemas.microsoft.com/office/drawing/2014/main" id="{79FE9204-E9D1-4181-AF72-46AC17D55E07}"/>
                </a:ext>
              </a:extLst>
            </p:cNvPr>
            <p:cNvGrpSpPr/>
            <p:nvPr/>
          </p:nvGrpSpPr>
          <p:grpSpPr>
            <a:xfrm>
              <a:off x="679178" y="2736284"/>
              <a:ext cx="7781366" cy="3769334"/>
              <a:chOff x="679178" y="2736284"/>
              <a:chExt cx="7781366" cy="3769334"/>
            </a:xfrm>
          </p:grpSpPr>
          <p:pic>
            <p:nvPicPr>
              <p:cNvPr id="163" name="Picture 162">
                <a:extLst>
                  <a:ext uri="{FF2B5EF4-FFF2-40B4-BE49-F238E27FC236}">
                    <a16:creationId xmlns:a16="http://schemas.microsoft.com/office/drawing/2014/main" id="{5FFA66C5-D5DA-440D-9B79-4D7DB45D7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2138" y="5100347"/>
                <a:ext cx="419908" cy="419908"/>
              </a:xfrm>
              <a:prstGeom prst="rect">
                <a:avLst/>
              </a:prstGeom>
            </p:spPr>
          </p:pic>
          <p:pic>
            <p:nvPicPr>
              <p:cNvPr id="164" name="Picture 163">
                <a:extLst>
                  <a:ext uri="{FF2B5EF4-FFF2-40B4-BE49-F238E27FC236}">
                    <a16:creationId xmlns:a16="http://schemas.microsoft.com/office/drawing/2014/main" id="{9D6ABE8C-CC3C-46F3-B9C4-8C831F6B6056}"/>
                  </a:ext>
                </a:extLst>
              </p:cNvPr>
              <p:cNvPicPr>
                <a:picLocks noChangeAspect="1"/>
              </p:cNvPicPr>
              <p:nvPr/>
            </p:nvPicPr>
            <p:blipFill>
              <a:blip r:embed="rId4"/>
              <a:stretch>
                <a:fillRect/>
              </a:stretch>
            </p:blipFill>
            <p:spPr>
              <a:xfrm>
                <a:off x="679178" y="4189742"/>
                <a:ext cx="863529" cy="929392"/>
              </a:xfrm>
              <a:prstGeom prst="rect">
                <a:avLst/>
              </a:prstGeom>
            </p:spPr>
          </p:pic>
          <p:grpSp>
            <p:nvGrpSpPr>
              <p:cNvPr id="165" name="Group 164">
                <a:extLst>
                  <a:ext uri="{FF2B5EF4-FFF2-40B4-BE49-F238E27FC236}">
                    <a16:creationId xmlns:a16="http://schemas.microsoft.com/office/drawing/2014/main" id="{6D0AC538-0DE9-4570-B4FB-201DE6ADF66E}"/>
                  </a:ext>
                </a:extLst>
              </p:cNvPr>
              <p:cNvGrpSpPr/>
              <p:nvPr/>
            </p:nvGrpSpPr>
            <p:grpSpPr>
              <a:xfrm>
                <a:off x="3081611" y="4447452"/>
                <a:ext cx="1178508" cy="576064"/>
                <a:chOff x="3729290" y="4437112"/>
                <a:chExt cx="780530" cy="480326"/>
              </a:xfrm>
            </p:grpSpPr>
            <p:pic>
              <p:nvPicPr>
                <p:cNvPr id="203" name="Picture 202">
                  <a:extLst>
                    <a:ext uri="{FF2B5EF4-FFF2-40B4-BE49-F238E27FC236}">
                      <a16:creationId xmlns:a16="http://schemas.microsoft.com/office/drawing/2014/main" id="{1D686273-B056-48E4-B18F-F6A247942C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9290" y="4437112"/>
                  <a:ext cx="780530" cy="480326"/>
                </a:xfrm>
                <a:prstGeom prst="rect">
                  <a:avLst/>
                </a:prstGeom>
              </p:spPr>
            </p:pic>
            <p:sp>
              <p:nvSpPr>
                <p:cNvPr id="204" name="TextBox 203">
                  <a:extLst>
                    <a:ext uri="{FF2B5EF4-FFF2-40B4-BE49-F238E27FC236}">
                      <a16:creationId xmlns:a16="http://schemas.microsoft.com/office/drawing/2014/main" id="{136331E5-FBE3-44AF-9EAE-D3D25DB23801}"/>
                    </a:ext>
                  </a:extLst>
                </p:cNvPr>
                <p:cNvSpPr txBox="1"/>
                <p:nvPr/>
              </p:nvSpPr>
              <p:spPr>
                <a:xfrm>
                  <a:off x="3729290" y="4476594"/>
                  <a:ext cx="442410" cy="346445"/>
                </a:xfrm>
                <a:prstGeom prst="rect">
                  <a:avLst/>
                </a:prstGeom>
                <a:noFill/>
              </p:spPr>
              <p:txBody>
                <a:bodyPr wrap="square" rtlCol="0">
                  <a:spAutoFit/>
                </a:bodyPr>
                <a:lstStyle/>
                <a:p>
                  <a:pPr algn="ctr" defTabSz="914377" eaLnBrk="0" fontAlgn="base" hangingPunct="0">
                    <a:spcBef>
                      <a:spcPct val="0"/>
                    </a:spcBef>
                    <a:spcAft>
                      <a:spcPct val="0"/>
                    </a:spcAft>
                    <a:defRPr/>
                  </a:pPr>
                  <a:r>
                    <a:rPr lang="en-US" sz="700" b="1" dirty="0">
                      <a:solidFill>
                        <a:srgbClr val="0060A8"/>
                      </a:solidFill>
                      <a:latin typeface="Arial" charset="0"/>
                      <a:ea typeface="ＭＳ Ｐゴシック" charset="-128"/>
                    </a:rPr>
                    <a:t>Land Ambulance Dispatch</a:t>
                  </a:r>
                </a:p>
              </p:txBody>
            </p:sp>
          </p:grpSp>
          <p:pic>
            <p:nvPicPr>
              <p:cNvPr id="166" name="Picture 165">
                <a:extLst>
                  <a:ext uri="{FF2B5EF4-FFF2-40B4-BE49-F238E27FC236}">
                    <a16:creationId xmlns:a16="http://schemas.microsoft.com/office/drawing/2014/main" id="{579D55D6-7A9D-4D46-AF79-8D58A093D21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265" t="12966" r="13810" b="12426"/>
              <a:stretch/>
            </p:blipFill>
            <p:spPr>
              <a:xfrm>
                <a:off x="6246143" y="3436088"/>
                <a:ext cx="584982" cy="598480"/>
              </a:xfrm>
              <a:prstGeom prst="ellipse">
                <a:avLst/>
              </a:prstGeom>
            </p:spPr>
          </p:pic>
          <p:pic>
            <p:nvPicPr>
              <p:cNvPr id="167" name="Picture 166">
                <a:extLst>
                  <a:ext uri="{FF2B5EF4-FFF2-40B4-BE49-F238E27FC236}">
                    <a16:creationId xmlns:a16="http://schemas.microsoft.com/office/drawing/2014/main" id="{62914128-394F-40FE-9085-42B88187AE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2168" y="2771101"/>
                <a:ext cx="584982" cy="584982"/>
              </a:xfrm>
              <a:prstGeom prst="rect">
                <a:avLst/>
              </a:prstGeom>
            </p:spPr>
          </p:pic>
          <p:pic>
            <p:nvPicPr>
              <p:cNvPr id="168" name="Picture 167">
                <a:extLst>
                  <a:ext uri="{FF2B5EF4-FFF2-40B4-BE49-F238E27FC236}">
                    <a16:creationId xmlns:a16="http://schemas.microsoft.com/office/drawing/2014/main" id="{D7920D8B-7CF7-4DDA-8627-90AC0B73AA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9862" y="4164344"/>
                <a:ext cx="584982" cy="584982"/>
              </a:xfrm>
              <a:prstGeom prst="ellipse">
                <a:avLst/>
              </a:prstGeom>
            </p:spPr>
          </p:pic>
          <p:pic>
            <p:nvPicPr>
              <p:cNvPr id="169" name="Picture 168">
                <a:extLst>
                  <a:ext uri="{FF2B5EF4-FFF2-40B4-BE49-F238E27FC236}">
                    <a16:creationId xmlns:a16="http://schemas.microsoft.com/office/drawing/2014/main" id="{2BFE4F68-E64F-4E7D-BB4C-E5D944735F1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72339" y="4804604"/>
                <a:ext cx="875454" cy="921140"/>
              </a:xfrm>
              <a:prstGeom prst="rect">
                <a:avLst/>
              </a:prstGeom>
            </p:spPr>
          </p:pic>
          <p:pic>
            <p:nvPicPr>
              <p:cNvPr id="170" name="Picture 169">
                <a:extLst>
                  <a:ext uri="{FF2B5EF4-FFF2-40B4-BE49-F238E27FC236}">
                    <a16:creationId xmlns:a16="http://schemas.microsoft.com/office/drawing/2014/main" id="{5E73EAA7-296A-41CD-96F0-B559B53DF3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83227" y="4618494"/>
                <a:ext cx="1277317" cy="1277317"/>
              </a:xfrm>
              <a:prstGeom prst="rect">
                <a:avLst/>
              </a:prstGeom>
            </p:spPr>
          </p:pic>
          <p:sp>
            <p:nvSpPr>
              <p:cNvPr id="171" name="Arrow: Down 170">
                <a:extLst>
                  <a:ext uri="{FF2B5EF4-FFF2-40B4-BE49-F238E27FC236}">
                    <a16:creationId xmlns:a16="http://schemas.microsoft.com/office/drawing/2014/main" id="{3B8D0CFD-6858-45C5-96A2-F3B339518F67}"/>
                  </a:ext>
                </a:extLst>
              </p:cNvPr>
              <p:cNvSpPr/>
              <p:nvPr/>
            </p:nvSpPr>
            <p:spPr bwMode="auto">
              <a:xfrm rot="16200000">
                <a:off x="6462839" y="4703478"/>
                <a:ext cx="317387" cy="1123389"/>
              </a:xfrm>
              <a:prstGeom prst="downArrow">
                <a:avLst/>
              </a:prstGeom>
              <a:solidFill>
                <a:schemeClr val="tx1">
                  <a:lumMod val="65000"/>
                  <a:lumOff val="35000"/>
                </a:schemeClr>
              </a:solidFill>
              <a:ln w="9525" cap="flat" cmpd="sng" algn="ctr">
                <a:noFill/>
                <a:prstDash val="solid"/>
                <a:round/>
                <a:headEnd type="none" w="med" len="med"/>
                <a:tailEnd type="none" w="med" len="med"/>
              </a:ln>
              <a:effectLst/>
            </p:spPr>
            <p:txBody>
              <a:bodyPr vert="vert"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defRPr/>
                </a:pPr>
                <a:r>
                  <a:rPr lang="en-US" sz="800" dirty="0">
                    <a:solidFill>
                      <a:srgbClr val="FFFFFF"/>
                    </a:solidFill>
                    <a:latin typeface="Arial" charset="0"/>
                    <a:ea typeface="ＭＳ Ｐゴシック" charset="-128"/>
                  </a:rPr>
                  <a:t>Transport</a:t>
                </a:r>
                <a:endParaRPr lang="en-CA" sz="800" dirty="0">
                  <a:solidFill>
                    <a:srgbClr val="FFFFFF"/>
                  </a:solidFill>
                  <a:latin typeface="Arial" charset="0"/>
                  <a:ea typeface="ＭＳ Ｐゴシック" charset="-128"/>
                </a:endParaRPr>
              </a:p>
            </p:txBody>
          </p:sp>
          <p:cxnSp>
            <p:nvCxnSpPr>
              <p:cNvPr id="172" name="Straight Connector 171">
                <a:extLst>
                  <a:ext uri="{FF2B5EF4-FFF2-40B4-BE49-F238E27FC236}">
                    <a16:creationId xmlns:a16="http://schemas.microsoft.com/office/drawing/2014/main" id="{AA8BAF86-CF35-4D2F-BBEF-6F8F67951E02}"/>
                  </a:ext>
                </a:extLst>
              </p:cNvPr>
              <p:cNvCxnSpPr>
                <a:cxnSpLocks/>
              </p:cNvCxnSpPr>
              <p:nvPr/>
            </p:nvCxnSpPr>
            <p:spPr bwMode="auto">
              <a:xfrm flipV="1">
                <a:off x="4445434" y="3820289"/>
                <a:ext cx="1769129" cy="538193"/>
              </a:xfrm>
              <a:prstGeom prst="line">
                <a:avLst/>
              </a:prstGeom>
              <a:solidFill>
                <a:schemeClr val="accent1"/>
              </a:solidFill>
              <a:ln w="6350" cap="flat" cmpd="sng" algn="ctr">
                <a:solidFill>
                  <a:srgbClr val="5098D4"/>
                </a:solidFill>
                <a:prstDash val="sysDash"/>
                <a:round/>
                <a:headEnd type="triangle" w="lg" len="lg"/>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3" name="Straight Connector 172">
                <a:extLst>
                  <a:ext uri="{FF2B5EF4-FFF2-40B4-BE49-F238E27FC236}">
                    <a16:creationId xmlns:a16="http://schemas.microsoft.com/office/drawing/2014/main" id="{FC588F14-D9F3-4926-8F38-3191190E7648}"/>
                  </a:ext>
                </a:extLst>
              </p:cNvPr>
              <p:cNvCxnSpPr>
                <a:cxnSpLocks/>
              </p:cNvCxnSpPr>
              <p:nvPr/>
            </p:nvCxnSpPr>
            <p:spPr bwMode="auto">
              <a:xfrm flipV="1">
                <a:off x="4401890" y="4474750"/>
                <a:ext cx="1786712" cy="17303"/>
              </a:xfrm>
              <a:prstGeom prst="line">
                <a:avLst/>
              </a:prstGeom>
              <a:solidFill>
                <a:schemeClr val="accent1"/>
              </a:solidFill>
              <a:ln w="6350" cap="flat" cmpd="sng" algn="ctr">
                <a:solidFill>
                  <a:srgbClr val="5098D4"/>
                </a:solidFill>
                <a:prstDash val="sysDash"/>
                <a:round/>
                <a:headEnd type="triangle" w="lg" len="lg"/>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 name="Block Arc 173">
                <a:extLst>
                  <a:ext uri="{FF2B5EF4-FFF2-40B4-BE49-F238E27FC236}">
                    <a16:creationId xmlns:a16="http://schemas.microsoft.com/office/drawing/2014/main" id="{AB03F844-4997-4F42-B6B9-E8E6355E95C6}"/>
                  </a:ext>
                </a:extLst>
              </p:cNvPr>
              <p:cNvSpPr/>
              <p:nvPr/>
            </p:nvSpPr>
            <p:spPr bwMode="auto">
              <a:xfrm rot="14137386">
                <a:off x="2625196" y="3186084"/>
                <a:ext cx="1787385" cy="2435674"/>
              </a:xfrm>
              <a:prstGeom prst="blockArc">
                <a:avLst>
                  <a:gd name="adj1" fmla="val 15724137"/>
                  <a:gd name="adj2" fmla="val 1671856"/>
                  <a:gd name="adj3" fmla="val 38630"/>
                </a:avLst>
              </a:prstGeom>
              <a:solidFill>
                <a:srgbClr val="BCD7E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377" eaLnBrk="0" fontAlgn="base" hangingPunct="0">
                  <a:spcBef>
                    <a:spcPct val="0"/>
                  </a:spcBef>
                  <a:spcAft>
                    <a:spcPct val="0"/>
                  </a:spcAft>
                  <a:defRPr/>
                </a:pPr>
                <a:endParaRPr lang="en-CA">
                  <a:solidFill>
                    <a:srgbClr val="000000"/>
                  </a:solidFill>
                  <a:latin typeface="Arial" charset="0"/>
                  <a:ea typeface="ＭＳ Ｐゴシック" charset="-128"/>
                </a:endParaRPr>
              </a:p>
            </p:txBody>
          </p:sp>
          <p:grpSp>
            <p:nvGrpSpPr>
              <p:cNvPr id="175" name="Group 174">
                <a:extLst>
                  <a:ext uri="{FF2B5EF4-FFF2-40B4-BE49-F238E27FC236}">
                    <a16:creationId xmlns:a16="http://schemas.microsoft.com/office/drawing/2014/main" id="{03B6A3A1-962C-4AFB-9A7D-8FC22D6FD659}"/>
                  </a:ext>
                </a:extLst>
              </p:cNvPr>
              <p:cNvGrpSpPr/>
              <p:nvPr/>
            </p:nvGrpSpPr>
            <p:grpSpPr>
              <a:xfrm>
                <a:off x="1774100" y="3561991"/>
                <a:ext cx="964332" cy="576349"/>
                <a:chOff x="2427243" y="3523684"/>
                <a:chExt cx="1076368" cy="576064"/>
              </a:xfrm>
            </p:grpSpPr>
            <p:pic>
              <p:nvPicPr>
                <p:cNvPr id="201" name="Picture 200">
                  <a:extLst>
                    <a:ext uri="{FF2B5EF4-FFF2-40B4-BE49-F238E27FC236}">
                      <a16:creationId xmlns:a16="http://schemas.microsoft.com/office/drawing/2014/main" id="{0E9D8C5A-8272-4841-A2F2-E87A60189C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0417" y="3523684"/>
                  <a:ext cx="993194" cy="576064"/>
                </a:xfrm>
                <a:prstGeom prst="rect">
                  <a:avLst/>
                </a:prstGeom>
              </p:spPr>
            </p:pic>
            <p:sp>
              <p:nvSpPr>
                <p:cNvPr id="202" name="TextBox 201">
                  <a:extLst>
                    <a:ext uri="{FF2B5EF4-FFF2-40B4-BE49-F238E27FC236}">
                      <a16:creationId xmlns:a16="http://schemas.microsoft.com/office/drawing/2014/main" id="{7BF3DA49-5C5A-4829-A458-92C6994F5D7F}"/>
                    </a:ext>
                  </a:extLst>
                </p:cNvPr>
                <p:cNvSpPr txBox="1"/>
                <p:nvPr/>
              </p:nvSpPr>
              <p:spPr>
                <a:xfrm>
                  <a:off x="2427243" y="3633976"/>
                  <a:ext cx="681114" cy="307625"/>
                </a:xfrm>
                <a:prstGeom prst="rect">
                  <a:avLst/>
                </a:prstGeom>
                <a:noFill/>
              </p:spPr>
              <p:txBody>
                <a:bodyPr wrap="square" rtlCol="0">
                  <a:spAutoFit/>
                </a:bodyPr>
                <a:lstStyle/>
                <a:p>
                  <a:pPr algn="ctr" defTabSz="914377" eaLnBrk="0" fontAlgn="base" hangingPunct="0">
                    <a:spcBef>
                      <a:spcPct val="0"/>
                    </a:spcBef>
                    <a:spcAft>
                      <a:spcPct val="0"/>
                    </a:spcAft>
                    <a:defRPr/>
                  </a:pPr>
                  <a:r>
                    <a:rPr lang="en-US" sz="700" b="1" dirty="0">
                      <a:solidFill>
                        <a:srgbClr val="000000"/>
                      </a:solidFill>
                      <a:latin typeface="Arial" charset="0"/>
                      <a:ea typeface="ＭＳ Ｐゴシック" charset="-128"/>
                    </a:rPr>
                    <a:t>9-1-1 Dispatch</a:t>
                  </a:r>
                </a:p>
              </p:txBody>
            </p:sp>
          </p:grpSp>
          <p:sp>
            <p:nvSpPr>
              <p:cNvPr id="176" name="Arrow: Down 175">
                <a:extLst>
                  <a:ext uri="{FF2B5EF4-FFF2-40B4-BE49-F238E27FC236}">
                    <a16:creationId xmlns:a16="http://schemas.microsoft.com/office/drawing/2014/main" id="{D71A7652-E669-47C8-BD81-59E2F9A873C8}"/>
                  </a:ext>
                </a:extLst>
              </p:cNvPr>
              <p:cNvSpPr/>
              <p:nvPr/>
            </p:nvSpPr>
            <p:spPr bwMode="auto">
              <a:xfrm rot="16200000">
                <a:off x="2163809" y="3974014"/>
                <a:ext cx="323411" cy="1512193"/>
              </a:xfrm>
              <a:prstGeom prst="downArrow">
                <a:avLst/>
              </a:prstGeom>
              <a:solidFill>
                <a:schemeClr val="tx1">
                  <a:lumMod val="65000"/>
                  <a:lumOff val="35000"/>
                </a:schemeClr>
              </a:solidFill>
              <a:ln w="9525" cap="flat" cmpd="sng" algn="ctr">
                <a:noFill/>
                <a:prstDash val="solid"/>
                <a:round/>
                <a:headEnd type="none" w="med" len="med"/>
                <a:tailEnd type="none" w="med" len="med"/>
              </a:ln>
              <a:effectLst/>
            </p:spPr>
            <p:txBody>
              <a:bodyPr vert="vert"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defRPr/>
                </a:pPr>
                <a:r>
                  <a:rPr lang="en-US" sz="800" dirty="0">
                    <a:solidFill>
                      <a:srgbClr val="FFFFFF"/>
                    </a:solidFill>
                    <a:latin typeface="Arial" charset="0"/>
                    <a:ea typeface="ＭＳ Ｐゴシック" charset="-128"/>
                  </a:rPr>
                  <a:t>9-1-1  </a:t>
                </a:r>
                <a:r>
                  <a:rPr lang="en-US" sz="800" dirty="0">
                    <a:solidFill>
                      <a:srgbClr val="FFFFFF"/>
                    </a:solidFill>
                    <a:latin typeface="Arial" charset="0"/>
                    <a:ea typeface="ＭＳ Ｐゴシック" charset="-128"/>
                    <a:sym typeface="Wingdings" panose="05000000000000000000" pitchFamily="2" charset="2"/>
                  </a:rPr>
                  <a:t> Medical Call</a:t>
                </a:r>
                <a:endParaRPr lang="en-CA" sz="800" dirty="0">
                  <a:solidFill>
                    <a:srgbClr val="FFFFFF"/>
                  </a:solidFill>
                  <a:latin typeface="Arial" charset="0"/>
                  <a:ea typeface="ＭＳ Ｐゴシック" charset="-128"/>
                </a:endParaRPr>
              </a:p>
            </p:txBody>
          </p:sp>
          <p:cxnSp>
            <p:nvCxnSpPr>
              <p:cNvPr id="177" name="Straight Connector 176">
                <a:extLst>
                  <a:ext uri="{FF2B5EF4-FFF2-40B4-BE49-F238E27FC236}">
                    <a16:creationId xmlns:a16="http://schemas.microsoft.com/office/drawing/2014/main" id="{96B67E53-543F-4F66-A24F-0F0D61FD5445}"/>
                  </a:ext>
                </a:extLst>
              </p:cNvPr>
              <p:cNvCxnSpPr>
                <a:cxnSpLocks/>
              </p:cNvCxnSpPr>
              <p:nvPr/>
            </p:nvCxnSpPr>
            <p:spPr bwMode="auto">
              <a:xfrm flipV="1">
                <a:off x="4445012" y="3346391"/>
                <a:ext cx="1592378" cy="785627"/>
              </a:xfrm>
              <a:prstGeom prst="line">
                <a:avLst/>
              </a:prstGeom>
              <a:solidFill>
                <a:schemeClr val="accent1"/>
              </a:solidFill>
              <a:ln w="6350" cap="flat" cmpd="sng" algn="ctr">
                <a:solidFill>
                  <a:srgbClr val="5098D4"/>
                </a:solidFill>
                <a:prstDash val="sysDash"/>
                <a:round/>
                <a:headEnd type="triangle" w="lg" len="lg"/>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8" name="TextBox 177">
                <a:extLst>
                  <a:ext uri="{FF2B5EF4-FFF2-40B4-BE49-F238E27FC236}">
                    <a16:creationId xmlns:a16="http://schemas.microsoft.com/office/drawing/2014/main" id="{DFAAB1F5-BFE7-4218-A250-9E3690567501}"/>
                  </a:ext>
                </a:extLst>
              </p:cNvPr>
              <p:cNvSpPr txBox="1"/>
              <p:nvPr/>
            </p:nvSpPr>
            <p:spPr>
              <a:xfrm>
                <a:off x="2966302" y="4041989"/>
                <a:ext cx="1737748" cy="415755"/>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CAD &amp; </a:t>
                </a:r>
              </a:p>
              <a:p>
                <a:pPr algn="ct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Medical Triage</a:t>
                </a:r>
              </a:p>
            </p:txBody>
          </p:sp>
          <p:pic>
            <p:nvPicPr>
              <p:cNvPr id="179" name="Picture 178">
                <a:extLst>
                  <a:ext uri="{FF2B5EF4-FFF2-40B4-BE49-F238E27FC236}">
                    <a16:creationId xmlns:a16="http://schemas.microsoft.com/office/drawing/2014/main" id="{5221A69F-F0CB-4A9A-8341-26D5F4B41C8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97981" y="4040942"/>
                <a:ext cx="445389" cy="445389"/>
              </a:xfrm>
              <a:prstGeom prst="rect">
                <a:avLst/>
              </a:prstGeom>
            </p:spPr>
          </p:pic>
          <p:sp>
            <p:nvSpPr>
              <p:cNvPr id="180" name="TextBox 179">
                <a:extLst>
                  <a:ext uri="{FF2B5EF4-FFF2-40B4-BE49-F238E27FC236}">
                    <a16:creationId xmlns:a16="http://schemas.microsoft.com/office/drawing/2014/main" id="{D9C72648-7023-4438-BE57-455C27B62B16}"/>
                  </a:ext>
                </a:extLst>
              </p:cNvPr>
              <p:cNvSpPr txBox="1"/>
              <p:nvPr/>
            </p:nvSpPr>
            <p:spPr>
              <a:xfrm>
                <a:off x="2043271" y="4370825"/>
                <a:ext cx="1517776" cy="254044"/>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Telephony</a:t>
                </a:r>
              </a:p>
            </p:txBody>
          </p:sp>
          <p:pic>
            <p:nvPicPr>
              <p:cNvPr id="181" name="Picture 180">
                <a:extLst>
                  <a:ext uri="{FF2B5EF4-FFF2-40B4-BE49-F238E27FC236}">
                    <a16:creationId xmlns:a16="http://schemas.microsoft.com/office/drawing/2014/main" id="{0ED096AA-915B-42A7-BC11-5FC56E09497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99378" y="3146134"/>
                <a:ext cx="372088" cy="372088"/>
              </a:xfrm>
              <a:prstGeom prst="rect">
                <a:avLst/>
              </a:prstGeom>
            </p:spPr>
          </p:pic>
          <p:sp>
            <p:nvSpPr>
              <p:cNvPr id="182" name="TextBox 181">
                <a:extLst>
                  <a:ext uri="{FF2B5EF4-FFF2-40B4-BE49-F238E27FC236}">
                    <a16:creationId xmlns:a16="http://schemas.microsoft.com/office/drawing/2014/main" id="{B5FD9E38-28C6-45D9-BFAE-DDAF31322A4E}"/>
                  </a:ext>
                </a:extLst>
              </p:cNvPr>
              <p:cNvSpPr txBox="1"/>
              <p:nvPr/>
            </p:nvSpPr>
            <p:spPr>
              <a:xfrm>
                <a:off x="3816548" y="3488293"/>
                <a:ext cx="1737748" cy="254044"/>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Radio</a:t>
                </a:r>
              </a:p>
            </p:txBody>
          </p:sp>
          <p:pic>
            <p:nvPicPr>
              <p:cNvPr id="183" name="Picture 182">
                <a:extLst>
                  <a:ext uri="{FF2B5EF4-FFF2-40B4-BE49-F238E27FC236}">
                    <a16:creationId xmlns:a16="http://schemas.microsoft.com/office/drawing/2014/main" id="{F65FF8B7-6F82-4070-BEE4-708B121582C5}"/>
                  </a:ext>
                </a:extLst>
              </p:cNvPr>
              <p:cNvPicPr>
                <a:picLocks noChangeAspect="1"/>
              </p:cNvPicPr>
              <p:nvPr/>
            </p:nvPicPr>
            <p:blipFill>
              <a:blip r:embed="rId13"/>
              <a:stretch>
                <a:fillRect/>
              </a:stretch>
            </p:blipFill>
            <p:spPr>
              <a:xfrm>
                <a:off x="5157271" y="2736284"/>
                <a:ext cx="295169" cy="291251"/>
              </a:xfrm>
              <a:prstGeom prst="rect">
                <a:avLst/>
              </a:prstGeom>
            </p:spPr>
          </p:pic>
          <p:sp>
            <p:nvSpPr>
              <p:cNvPr id="184" name="TextBox 183">
                <a:extLst>
                  <a:ext uri="{FF2B5EF4-FFF2-40B4-BE49-F238E27FC236}">
                    <a16:creationId xmlns:a16="http://schemas.microsoft.com/office/drawing/2014/main" id="{93654BB5-407D-4E79-ACC4-534F4E2DD248}"/>
                  </a:ext>
                </a:extLst>
              </p:cNvPr>
              <p:cNvSpPr txBox="1"/>
              <p:nvPr/>
            </p:nvSpPr>
            <p:spPr>
              <a:xfrm>
                <a:off x="4804581" y="2983047"/>
                <a:ext cx="874279" cy="415755"/>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Voice Recordings</a:t>
                </a:r>
              </a:p>
            </p:txBody>
          </p:sp>
          <p:pic>
            <p:nvPicPr>
              <p:cNvPr id="185" name="Picture 184">
                <a:extLst>
                  <a:ext uri="{FF2B5EF4-FFF2-40B4-BE49-F238E27FC236}">
                    <a16:creationId xmlns:a16="http://schemas.microsoft.com/office/drawing/2014/main" id="{45489A21-9FB5-46CE-9DEA-0BAD0F19B4D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12158" y="5090079"/>
                <a:ext cx="366638" cy="317388"/>
              </a:xfrm>
              <a:prstGeom prst="rect">
                <a:avLst/>
              </a:prstGeom>
            </p:spPr>
          </p:pic>
          <p:sp>
            <p:nvSpPr>
              <p:cNvPr id="186" name="TextBox 185">
                <a:extLst>
                  <a:ext uri="{FF2B5EF4-FFF2-40B4-BE49-F238E27FC236}">
                    <a16:creationId xmlns:a16="http://schemas.microsoft.com/office/drawing/2014/main" id="{A7F1A5CD-3531-429F-9875-1FFFF55AE822}"/>
                  </a:ext>
                </a:extLst>
              </p:cNvPr>
              <p:cNvSpPr txBox="1"/>
              <p:nvPr/>
            </p:nvSpPr>
            <p:spPr>
              <a:xfrm>
                <a:off x="2775401" y="5468852"/>
                <a:ext cx="1737748" cy="415755"/>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Data Dashboards</a:t>
                </a:r>
              </a:p>
              <a:p>
                <a:pPr algn="ct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 &amp; Analytics</a:t>
                </a:r>
              </a:p>
            </p:txBody>
          </p:sp>
          <p:sp>
            <p:nvSpPr>
              <p:cNvPr id="187" name="TextBox 186">
                <a:extLst>
                  <a:ext uri="{FF2B5EF4-FFF2-40B4-BE49-F238E27FC236}">
                    <a16:creationId xmlns:a16="http://schemas.microsoft.com/office/drawing/2014/main" id="{B0897029-0279-47BB-8CA5-7568C5E29F21}"/>
                  </a:ext>
                </a:extLst>
              </p:cNvPr>
              <p:cNvSpPr txBox="1"/>
              <p:nvPr/>
            </p:nvSpPr>
            <p:spPr>
              <a:xfrm>
                <a:off x="6145346" y="3038920"/>
                <a:ext cx="1432451" cy="276999"/>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200" dirty="0">
                    <a:solidFill>
                      <a:srgbClr val="000000"/>
                    </a:solidFill>
                    <a:latin typeface="Arial Narrow" panose="020B0606020202030204" pitchFamily="34" charset="0"/>
                    <a:ea typeface="ＭＳ Ｐゴシック" charset="-128"/>
                    <a:cs typeface="Arial" panose="020B0604020202020204" pitchFamily="34" charset="0"/>
                  </a:rPr>
                  <a:t>Police</a:t>
                </a:r>
              </a:p>
            </p:txBody>
          </p:sp>
          <p:sp>
            <p:nvSpPr>
              <p:cNvPr id="188" name="TextBox 187">
                <a:extLst>
                  <a:ext uri="{FF2B5EF4-FFF2-40B4-BE49-F238E27FC236}">
                    <a16:creationId xmlns:a16="http://schemas.microsoft.com/office/drawing/2014/main" id="{026C7B71-B493-46BF-BB77-1764C54851D0}"/>
                  </a:ext>
                </a:extLst>
              </p:cNvPr>
              <p:cNvSpPr txBox="1"/>
              <p:nvPr/>
            </p:nvSpPr>
            <p:spPr>
              <a:xfrm>
                <a:off x="6331172" y="4299537"/>
                <a:ext cx="1432451" cy="276999"/>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200" dirty="0">
                    <a:solidFill>
                      <a:srgbClr val="000000"/>
                    </a:solidFill>
                    <a:latin typeface="Arial Narrow" panose="020B0606020202030204" pitchFamily="34" charset="0"/>
                    <a:ea typeface="ＭＳ Ｐゴシック" charset="-128"/>
                    <a:cs typeface="Arial" panose="020B0604020202020204" pitchFamily="34" charset="0"/>
                  </a:rPr>
                  <a:t>Fire</a:t>
                </a:r>
              </a:p>
            </p:txBody>
          </p:sp>
          <p:sp>
            <p:nvSpPr>
              <p:cNvPr id="189" name="TextBox 188">
                <a:extLst>
                  <a:ext uri="{FF2B5EF4-FFF2-40B4-BE49-F238E27FC236}">
                    <a16:creationId xmlns:a16="http://schemas.microsoft.com/office/drawing/2014/main" id="{A158743A-39AE-43F9-9196-B1A432608335}"/>
                  </a:ext>
                </a:extLst>
              </p:cNvPr>
              <p:cNvSpPr txBox="1"/>
              <p:nvPr/>
            </p:nvSpPr>
            <p:spPr>
              <a:xfrm>
                <a:off x="6530075" y="3659925"/>
                <a:ext cx="1188772" cy="276999"/>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US" sz="1200" dirty="0">
                    <a:solidFill>
                      <a:srgbClr val="000000"/>
                    </a:solidFill>
                    <a:latin typeface="Arial Narrow" panose="020B0606020202030204" pitchFamily="34" charset="0"/>
                    <a:ea typeface="ＭＳ Ｐゴシック" charset="-128"/>
                    <a:cs typeface="Arial" panose="020B0604020202020204" pitchFamily="34" charset="0"/>
                  </a:rPr>
                  <a:t>O</a:t>
                </a:r>
                <a:r>
                  <a:rPr lang="en-CA" sz="1200" dirty="0">
                    <a:solidFill>
                      <a:srgbClr val="000000"/>
                    </a:solidFill>
                    <a:latin typeface="Arial Narrow" panose="020B0606020202030204" pitchFamily="34" charset="0"/>
                    <a:ea typeface="ＭＳ Ｐゴシック" charset="-128"/>
                    <a:cs typeface="Arial" panose="020B0604020202020204" pitchFamily="34" charset="0"/>
                  </a:rPr>
                  <a:t>RNGE</a:t>
                </a:r>
              </a:p>
            </p:txBody>
          </p:sp>
          <p:sp>
            <p:nvSpPr>
              <p:cNvPr id="190" name="Rectangle 189">
                <a:extLst>
                  <a:ext uri="{FF2B5EF4-FFF2-40B4-BE49-F238E27FC236}">
                    <a16:creationId xmlns:a16="http://schemas.microsoft.com/office/drawing/2014/main" id="{2920C6F4-ECB8-41D6-AD9D-ED4CD9F23297}"/>
                  </a:ext>
                </a:extLst>
              </p:cNvPr>
              <p:cNvSpPr/>
              <p:nvPr/>
            </p:nvSpPr>
            <p:spPr bwMode="auto">
              <a:xfrm>
                <a:off x="2240608" y="4212407"/>
                <a:ext cx="152084" cy="451263"/>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vert"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defRPr/>
                </a:pPr>
                <a:endParaRPr lang="en-CA" sz="1051">
                  <a:solidFill>
                    <a:srgbClr val="FFFFFF"/>
                  </a:solidFill>
                  <a:latin typeface="Arial" charset="0"/>
                  <a:ea typeface="ＭＳ Ｐゴシック" charset="-128"/>
                </a:endParaRPr>
              </a:p>
            </p:txBody>
          </p:sp>
          <p:pic>
            <p:nvPicPr>
              <p:cNvPr id="191" name="Picture 190">
                <a:extLst>
                  <a:ext uri="{FF2B5EF4-FFF2-40B4-BE49-F238E27FC236}">
                    <a16:creationId xmlns:a16="http://schemas.microsoft.com/office/drawing/2014/main" id="{E5CFB762-B3F0-43C7-A691-20593F4CA3EC}"/>
                  </a:ext>
                </a:extLst>
              </p:cNvPr>
              <p:cNvPicPr>
                <a:picLocks noChangeAspect="1"/>
              </p:cNvPicPr>
              <p:nvPr/>
            </p:nvPicPr>
            <p:blipFill rotWithShape="1">
              <a:blip r:embed="rId15"/>
              <a:srcRect l="3294" t="3826" r="3855" b="3097"/>
              <a:stretch/>
            </p:blipFill>
            <p:spPr>
              <a:xfrm>
                <a:off x="3002285" y="3625750"/>
                <a:ext cx="395562" cy="396518"/>
              </a:xfrm>
              <a:prstGeom prst="ellipse">
                <a:avLst/>
              </a:prstGeom>
            </p:spPr>
          </p:pic>
          <p:pic>
            <p:nvPicPr>
              <p:cNvPr id="192" name="Picture 191">
                <a:extLst>
                  <a:ext uri="{FF2B5EF4-FFF2-40B4-BE49-F238E27FC236}">
                    <a16:creationId xmlns:a16="http://schemas.microsoft.com/office/drawing/2014/main" id="{3EF5EFFB-BD50-49C0-9BFF-6CB98149D18A}"/>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4062" t="3934" r="5740" b="4228"/>
              <a:stretch/>
            </p:blipFill>
            <p:spPr>
              <a:xfrm>
                <a:off x="3496329" y="3607653"/>
                <a:ext cx="410841" cy="418311"/>
              </a:xfrm>
              <a:prstGeom prst="ellipse">
                <a:avLst/>
              </a:prstGeom>
            </p:spPr>
          </p:pic>
          <p:pic>
            <p:nvPicPr>
              <p:cNvPr id="193" name="Picture 192">
                <a:extLst>
                  <a:ext uri="{FF2B5EF4-FFF2-40B4-BE49-F238E27FC236}">
                    <a16:creationId xmlns:a16="http://schemas.microsoft.com/office/drawing/2014/main" id="{2631861F-1EA9-4AED-B8D1-1F57893B03EA}"/>
                  </a:ext>
                </a:extLst>
              </p:cNvPr>
              <p:cNvPicPr>
                <a:picLocks noChangeAspect="1"/>
              </p:cNvPicPr>
              <p:nvPr/>
            </p:nvPicPr>
            <p:blipFill rotWithShape="1">
              <a:blip r:embed="rId17"/>
              <a:srcRect l="10530" t="10660" r="10056" b="9927"/>
              <a:stretch/>
            </p:blipFill>
            <p:spPr>
              <a:xfrm>
                <a:off x="3818292" y="3704031"/>
                <a:ext cx="383281" cy="383281"/>
              </a:xfrm>
              <a:prstGeom prst="ellipse">
                <a:avLst/>
              </a:prstGeom>
            </p:spPr>
          </p:pic>
          <p:pic>
            <p:nvPicPr>
              <p:cNvPr id="194" name="Picture 193">
                <a:extLst>
                  <a:ext uri="{FF2B5EF4-FFF2-40B4-BE49-F238E27FC236}">
                    <a16:creationId xmlns:a16="http://schemas.microsoft.com/office/drawing/2014/main" id="{36EF309A-063E-4B67-B9CB-BFAE81948CB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740654" y="5530927"/>
                <a:ext cx="481645" cy="499631"/>
              </a:xfrm>
              <a:prstGeom prst="rect">
                <a:avLst/>
              </a:prstGeom>
            </p:spPr>
          </p:pic>
          <p:sp>
            <p:nvSpPr>
              <p:cNvPr id="195" name="TextBox 194">
                <a:extLst>
                  <a:ext uri="{FF2B5EF4-FFF2-40B4-BE49-F238E27FC236}">
                    <a16:creationId xmlns:a16="http://schemas.microsoft.com/office/drawing/2014/main" id="{33975E84-C04F-4075-B1DF-9DC7B83A661B}"/>
                  </a:ext>
                </a:extLst>
              </p:cNvPr>
              <p:cNvSpPr txBox="1"/>
              <p:nvPr/>
            </p:nvSpPr>
            <p:spPr>
              <a:xfrm>
                <a:off x="4888788" y="5928152"/>
                <a:ext cx="1045085" cy="577466"/>
              </a:xfrm>
              <a:prstGeom prst="rect">
                <a:avLst/>
              </a:prstGeom>
              <a:noFill/>
              <a:ln>
                <a:noFill/>
              </a:ln>
            </p:spPr>
            <p:txBody>
              <a:bodyPr wrap="square" rtlCol="0">
                <a:spAutoFit/>
              </a:bodyPr>
              <a:lstStyle/>
              <a:p>
                <a:pP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Satellite </a:t>
                </a:r>
              </a:p>
              <a:p>
                <a:pP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Vehicle </a:t>
                </a:r>
              </a:p>
              <a:p>
                <a:pP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Tracking</a:t>
                </a:r>
              </a:p>
            </p:txBody>
          </p:sp>
          <p:sp>
            <p:nvSpPr>
              <p:cNvPr id="196" name="TextBox 195">
                <a:extLst>
                  <a:ext uri="{FF2B5EF4-FFF2-40B4-BE49-F238E27FC236}">
                    <a16:creationId xmlns:a16="http://schemas.microsoft.com/office/drawing/2014/main" id="{7F6E6849-5401-4BCD-999A-49191BCEEECA}"/>
                  </a:ext>
                </a:extLst>
              </p:cNvPr>
              <p:cNvSpPr txBox="1"/>
              <p:nvPr/>
            </p:nvSpPr>
            <p:spPr>
              <a:xfrm>
                <a:off x="2977785" y="3992955"/>
                <a:ext cx="481645" cy="254044"/>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GIS</a:t>
                </a:r>
              </a:p>
            </p:txBody>
          </p:sp>
          <p:sp>
            <p:nvSpPr>
              <p:cNvPr id="198" name="TextBox 197">
                <a:extLst>
                  <a:ext uri="{FF2B5EF4-FFF2-40B4-BE49-F238E27FC236}">
                    <a16:creationId xmlns:a16="http://schemas.microsoft.com/office/drawing/2014/main" id="{9D15B99A-7465-4673-80C9-E77399A6E741}"/>
                  </a:ext>
                </a:extLst>
              </p:cNvPr>
              <p:cNvSpPr txBox="1"/>
              <p:nvPr/>
            </p:nvSpPr>
            <p:spPr>
              <a:xfrm rot="20493696">
                <a:off x="4694642" y="3652249"/>
                <a:ext cx="1640709" cy="415755"/>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051" dirty="0">
                    <a:solidFill>
                      <a:srgbClr val="0060A8"/>
                    </a:solidFill>
                    <a:latin typeface="Arial Narrow" panose="020B0606020202030204" pitchFamily="34" charset="0"/>
                    <a:ea typeface="ＭＳ Ｐゴシック" charset="-128"/>
                    <a:cs typeface="Arial" panose="020B0604020202020204" pitchFamily="34" charset="0"/>
                  </a:rPr>
                  <a:t>Incident Coordination &amp; Interoperability </a:t>
                </a:r>
              </a:p>
            </p:txBody>
          </p:sp>
          <p:sp>
            <p:nvSpPr>
              <p:cNvPr id="199" name="TextBox 198">
                <a:extLst>
                  <a:ext uri="{FF2B5EF4-FFF2-40B4-BE49-F238E27FC236}">
                    <a16:creationId xmlns:a16="http://schemas.microsoft.com/office/drawing/2014/main" id="{4C62F783-B6EB-4006-9F52-523C4746B5EA}"/>
                  </a:ext>
                </a:extLst>
              </p:cNvPr>
              <p:cNvSpPr txBox="1"/>
              <p:nvPr/>
            </p:nvSpPr>
            <p:spPr>
              <a:xfrm rot="256723">
                <a:off x="4656226" y="4491492"/>
                <a:ext cx="1624972" cy="254044"/>
              </a:xfrm>
              <a:prstGeom prst="rect">
                <a:avLst/>
              </a:prstGeom>
              <a:noFill/>
              <a:ln>
                <a:noFill/>
              </a:ln>
            </p:spPr>
            <p:txBody>
              <a:bodyPr wrap="square" rtlCol="0">
                <a:spAutoFit/>
              </a:bodyPr>
              <a:lstStyle>
                <a:defPPr>
                  <a:defRPr lang="en-US"/>
                </a:defPPr>
                <a:lvl1pPr algn="ctr" defTabSz="914400">
                  <a:defRPr sz="1050">
                    <a:solidFill>
                      <a:srgbClr val="0060A8"/>
                    </a:solidFill>
                    <a:latin typeface="Arial Narrow" panose="020B0606020202030204" pitchFamily="34" charset="0"/>
                    <a:cs typeface="Arial" panose="020B0604020202020204" pitchFamily="34" charset="0"/>
                  </a:defRPr>
                </a:lvl1pPr>
              </a:lstStyle>
              <a:p>
                <a:pPr eaLnBrk="0" fontAlgn="base" hangingPunct="0">
                  <a:spcBef>
                    <a:spcPct val="0"/>
                  </a:spcBef>
                  <a:spcAft>
                    <a:spcPct val="0"/>
                  </a:spcAft>
                  <a:defRPr/>
                </a:pPr>
                <a:r>
                  <a:rPr lang="en-CA" sz="1051" b="1" dirty="0">
                    <a:solidFill>
                      <a:srgbClr val="5098D4"/>
                    </a:solidFill>
                    <a:ea typeface="ＭＳ Ｐゴシック" charset="-128"/>
                  </a:rPr>
                  <a:t>Real-Time Data Services </a:t>
                </a:r>
              </a:p>
            </p:txBody>
          </p:sp>
          <p:sp>
            <p:nvSpPr>
              <p:cNvPr id="200" name="Arrow: Left-Right 199">
                <a:extLst>
                  <a:ext uri="{FF2B5EF4-FFF2-40B4-BE49-F238E27FC236}">
                    <a16:creationId xmlns:a16="http://schemas.microsoft.com/office/drawing/2014/main" id="{0230A607-9252-47CC-A0D6-3F8D556499A6}"/>
                  </a:ext>
                </a:extLst>
              </p:cNvPr>
              <p:cNvSpPr/>
              <p:nvPr/>
            </p:nvSpPr>
            <p:spPr bwMode="auto">
              <a:xfrm rot="1373095">
                <a:off x="4136170" y="4809109"/>
                <a:ext cx="932301" cy="283226"/>
              </a:xfrm>
              <a:prstGeom prst="leftRightArrow">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defRPr/>
                </a:pPr>
                <a:r>
                  <a:rPr lang="en-US" sz="800" dirty="0">
                    <a:solidFill>
                      <a:srgbClr val="FFFFFF"/>
                    </a:solidFill>
                    <a:latin typeface="Arial" charset="0"/>
                    <a:ea typeface="ＭＳ Ｐゴシック" charset="-128"/>
                  </a:rPr>
                  <a:t>Dispatch</a:t>
                </a:r>
                <a:endParaRPr lang="en-CA" sz="800" dirty="0">
                  <a:solidFill>
                    <a:srgbClr val="FFFFFF"/>
                  </a:solidFill>
                  <a:latin typeface="Arial" charset="0"/>
                  <a:ea typeface="ＭＳ Ｐゴシック" charset="-128"/>
                </a:endParaRPr>
              </a:p>
            </p:txBody>
          </p:sp>
        </p:grpSp>
      </p:grpSp>
      <p:sp>
        <p:nvSpPr>
          <p:cNvPr id="205" name="TextBox 204">
            <a:extLst>
              <a:ext uri="{FF2B5EF4-FFF2-40B4-BE49-F238E27FC236}">
                <a16:creationId xmlns:a16="http://schemas.microsoft.com/office/drawing/2014/main" id="{8C09B7ED-7329-479D-9E50-E70381A90CAC}"/>
              </a:ext>
            </a:extLst>
          </p:cNvPr>
          <p:cNvSpPr txBox="1"/>
          <p:nvPr/>
        </p:nvSpPr>
        <p:spPr>
          <a:xfrm>
            <a:off x="8001061" y="4470218"/>
            <a:ext cx="896316" cy="461665"/>
          </a:xfrm>
          <a:prstGeom prst="rect">
            <a:avLst/>
          </a:prstGeom>
          <a:noFill/>
          <a:ln>
            <a:noFill/>
          </a:ln>
        </p:spPr>
        <p:txBody>
          <a:bodyPr wrap="square" rtlCol="0">
            <a:spAutoFit/>
          </a:bodyPr>
          <a:lstStyle/>
          <a:p>
            <a:pPr defTabSz="914377" eaLnBrk="0" fontAlgn="base" hangingPunct="0">
              <a:spcBef>
                <a:spcPct val="0"/>
              </a:spcBef>
              <a:spcAft>
                <a:spcPct val="0"/>
              </a:spcAft>
              <a:defRPr/>
            </a:pPr>
            <a:r>
              <a:rPr lang="en-US" sz="1200" b="1" dirty="0">
                <a:solidFill>
                  <a:srgbClr val="000000"/>
                </a:solidFill>
                <a:latin typeface="Arial Narrow" panose="020B0606020202030204" pitchFamily="34" charset="0"/>
                <a:ea typeface="ＭＳ Ｐゴシック" charset="-128"/>
                <a:cs typeface="Arial" panose="020B0604020202020204" pitchFamily="34" charset="0"/>
              </a:rPr>
              <a:t>Paramedic Services</a:t>
            </a:r>
            <a:endParaRPr lang="en-CA" sz="1200" b="1" dirty="0">
              <a:solidFill>
                <a:srgbClr val="000000"/>
              </a:solidFill>
              <a:latin typeface="Arial Narrow" panose="020B0606020202030204" pitchFamily="34" charset="0"/>
              <a:ea typeface="ＭＳ Ｐゴシック" charset="-128"/>
              <a:cs typeface="Arial" panose="020B0604020202020204" pitchFamily="34" charset="0"/>
            </a:endParaRPr>
          </a:p>
        </p:txBody>
      </p:sp>
      <p:sp>
        <p:nvSpPr>
          <p:cNvPr id="206" name="TextBox 205">
            <a:extLst>
              <a:ext uri="{FF2B5EF4-FFF2-40B4-BE49-F238E27FC236}">
                <a16:creationId xmlns:a16="http://schemas.microsoft.com/office/drawing/2014/main" id="{EA468E30-7B9A-4296-A655-56ED3FA05C5F}"/>
              </a:ext>
            </a:extLst>
          </p:cNvPr>
          <p:cNvSpPr txBox="1"/>
          <p:nvPr/>
        </p:nvSpPr>
        <p:spPr>
          <a:xfrm rot="19017002">
            <a:off x="5824352" y="1517672"/>
            <a:ext cx="1640709" cy="261610"/>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100" dirty="0">
                <a:solidFill>
                  <a:srgbClr val="0060A8"/>
                </a:solidFill>
                <a:latin typeface="Arial Narrow" panose="020B0606020202030204" pitchFamily="34" charset="0"/>
                <a:ea typeface="ＭＳ Ｐゴシック" charset="-128"/>
                <a:cs typeface="Arial" panose="020B0604020202020204" pitchFamily="34" charset="0"/>
              </a:rPr>
              <a:t>Communication</a:t>
            </a:r>
          </a:p>
        </p:txBody>
      </p:sp>
      <p:sp>
        <p:nvSpPr>
          <p:cNvPr id="207" name="TextBox 206">
            <a:extLst>
              <a:ext uri="{FF2B5EF4-FFF2-40B4-BE49-F238E27FC236}">
                <a16:creationId xmlns:a16="http://schemas.microsoft.com/office/drawing/2014/main" id="{C632D6E4-2DD9-4593-9794-370C58B6DA0A}"/>
              </a:ext>
            </a:extLst>
          </p:cNvPr>
          <p:cNvSpPr txBox="1"/>
          <p:nvPr/>
        </p:nvSpPr>
        <p:spPr>
          <a:xfrm>
            <a:off x="2171664" y="4025166"/>
            <a:ext cx="1737748" cy="254044"/>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051" dirty="0">
                <a:solidFill>
                  <a:srgbClr val="000000"/>
                </a:solidFill>
                <a:latin typeface="Arial Narrow" panose="020B0606020202030204" pitchFamily="34" charset="0"/>
                <a:ea typeface="ＭＳ Ｐゴシック" charset="-128"/>
                <a:cs typeface="Arial" panose="020B0604020202020204" pitchFamily="34" charset="0"/>
              </a:rPr>
              <a:t>9-1-1 Caller</a:t>
            </a:r>
          </a:p>
        </p:txBody>
      </p:sp>
      <p:sp>
        <p:nvSpPr>
          <p:cNvPr id="208" name="TextBox 207">
            <a:extLst>
              <a:ext uri="{FF2B5EF4-FFF2-40B4-BE49-F238E27FC236}">
                <a16:creationId xmlns:a16="http://schemas.microsoft.com/office/drawing/2014/main" id="{62692359-3913-4E13-B1E2-8CC381A055E7}"/>
              </a:ext>
            </a:extLst>
          </p:cNvPr>
          <p:cNvSpPr txBox="1"/>
          <p:nvPr/>
        </p:nvSpPr>
        <p:spPr>
          <a:xfrm>
            <a:off x="9199770" y="4645298"/>
            <a:ext cx="1188772" cy="276999"/>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US" sz="1200" dirty="0">
                <a:solidFill>
                  <a:srgbClr val="000000"/>
                </a:solidFill>
                <a:latin typeface="Arial Narrow" panose="020B0606020202030204" pitchFamily="34" charset="0"/>
                <a:ea typeface="ＭＳ Ｐゴシック" charset="-128"/>
                <a:cs typeface="Arial" panose="020B0604020202020204" pitchFamily="34" charset="0"/>
              </a:rPr>
              <a:t>Medical Facility</a:t>
            </a:r>
            <a:endParaRPr lang="en-CA" sz="1200" dirty="0">
              <a:solidFill>
                <a:srgbClr val="000000"/>
              </a:solidFill>
              <a:latin typeface="Arial Narrow" panose="020B0606020202030204" pitchFamily="34" charset="0"/>
              <a:ea typeface="ＭＳ Ｐゴシック" charset="-128"/>
              <a:cs typeface="Arial" panose="020B0604020202020204" pitchFamily="34" charset="0"/>
            </a:endParaRPr>
          </a:p>
        </p:txBody>
      </p:sp>
      <p:sp>
        <p:nvSpPr>
          <p:cNvPr id="209" name="Rectangle: Rounded Corners 208">
            <a:extLst>
              <a:ext uri="{FF2B5EF4-FFF2-40B4-BE49-F238E27FC236}">
                <a16:creationId xmlns:a16="http://schemas.microsoft.com/office/drawing/2014/main" id="{06AA76D5-F501-4DBB-BE1C-F579D75AED4A}"/>
              </a:ext>
            </a:extLst>
          </p:cNvPr>
          <p:cNvSpPr/>
          <p:nvPr/>
        </p:nvSpPr>
        <p:spPr bwMode="auto">
          <a:xfrm>
            <a:off x="445667" y="2735505"/>
            <a:ext cx="1915060" cy="450951"/>
          </a:xfrm>
          <a:prstGeom prst="roundRect">
            <a:avLst/>
          </a:prstGeom>
          <a:solidFill>
            <a:srgbClr val="0060A8"/>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defTabSz="914377" eaLnBrk="0" fontAlgn="base" hangingPunct="0">
              <a:spcBef>
                <a:spcPct val="0"/>
              </a:spcBef>
              <a:spcAft>
                <a:spcPct val="0"/>
              </a:spcAft>
              <a:defRPr/>
            </a:pPr>
            <a:r>
              <a:rPr lang="en-US" sz="1200" dirty="0">
                <a:solidFill>
                  <a:srgbClr val="FFFFFF"/>
                </a:solidFill>
                <a:latin typeface="Arial Narrow" panose="020B0606020202030204" pitchFamily="34" charset="0"/>
                <a:ea typeface="ＭＳ Ｐゴシック" charset="-128"/>
              </a:rPr>
              <a:t>Using over </a:t>
            </a:r>
            <a:r>
              <a:rPr lang="en-US" sz="1200" b="1" dirty="0">
                <a:solidFill>
                  <a:srgbClr val="FFFFFF"/>
                </a:solidFill>
                <a:latin typeface="Arial Narrow" panose="020B0606020202030204" pitchFamily="34" charset="0"/>
                <a:ea typeface="ＭＳ Ｐゴシック" charset="-128"/>
              </a:rPr>
              <a:t>1000 </a:t>
            </a:r>
          </a:p>
          <a:p>
            <a:pPr defTabSz="914377" eaLnBrk="0" fontAlgn="base" hangingPunct="0">
              <a:spcBef>
                <a:spcPct val="0"/>
              </a:spcBef>
              <a:spcAft>
                <a:spcPct val="0"/>
              </a:spcAft>
              <a:defRPr/>
            </a:pPr>
            <a:r>
              <a:rPr lang="en-CA" sz="1200" dirty="0">
                <a:solidFill>
                  <a:srgbClr val="FFFFFF"/>
                </a:solidFill>
                <a:latin typeface="Arial Narrow" panose="020B0606020202030204" pitchFamily="34" charset="0"/>
                <a:ea typeface="ＭＳ Ｐゴシック" charset="-128"/>
              </a:rPr>
              <a:t>telephone lines</a:t>
            </a:r>
          </a:p>
        </p:txBody>
      </p:sp>
      <p:sp>
        <p:nvSpPr>
          <p:cNvPr id="211" name="Rectangle: Rounded Corners 210">
            <a:extLst>
              <a:ext uri="{FF2B5EF4-FFF2-40B4-BE49-F238E27FC236}">
                <a16:creationId xmlns:a16="http://schemas.microsoft.com/office/drawing/2014/main" id="{B84F2ADE-2515-4E4C-A8A3-F9C1B40F4E3D}"/>
              </a:ext>
            </a:extLst>
          </p:cNvPr>
          <p:cNvSpPr/>
          <p:nvPr/>
        </p:nvSpPr>
        <p:spPr bwMode="auto">
          <a:xfrm>
            <a:off x="461715" y="3262495"/>
            <a:ext cx="1905343" cy="464259"/>
          </a:xfrm>
          <a:prstGeom prst="roundRect">
            <a:avLst/>
          </a:prstGeom>
          <a:solidFill>
            <a:srgbClr val="0060A8"/>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defTabSz="914377" eaLnBrk="0" fontAlgn="base" hangingPunct="0">
              <a:spcBef>
                <a:spcPct val="0"/>
              </a:spcBef>
              <a:spcAft>
                <a:spcPct val="0"/>
              </a:spcAft>
              <a:defRPr/>
            </a:pPr>
            <a:r>
              <a:rPr lang="en-US" sz="1200" dirty="0">
                <a:solidFill>
                  <a:srgbClr val="FFFFFF"/>
                </a:solidFill>
                <a:latin typeface="Arial Narrow" panose="020B0606020202030204" pitchFamily="34" charset="0"/>
                <a:ea typeface="ＭＳ Ｐゴシック" charset="-128"/>
              </a:rPr>
              <a:t>Supporting </a:t>
            </a:r>
            <a:r>
              <a:rPr lang="en-US" sz="1200" b="1" dirty="0">
                <a:solidFill>
                  <a:srgbClr val="FFFFFF"/>
                </a:solidFill>
                <a:latin typeface="Arial Narrow" panose="020B0606020202030204" pitchFamily="34" charset="0"/>
                <a:ea typeface="ＭＳ Ｐゴシック" charset="-128"/>
              </a:rPr>
              <a:t>12,560</a:t>
            </a:r>
          </a:p>
          <a:p>
            <a:pPr defTabSz="914377" eaLnBrk="0" fontAlgn="base" hangingPunct="0">
              <a:spcBef>
                <a:spcPct val="0"/>
              </a:spcBef>
              <a:spcAft>
                <a:spcPct val="0"/>
              </a:spcAft>
              <a:defRPr/>
            </a:pPr>
            <a:r>
              <a:rPr lang="en-CA" sz="1200" dirty="0">
                <a:solidFill>
                  <a:srgbClr val="FFFFFF"/>
                </a:solidFill>
                <a:latin typeface="Arial Narrow" panose="020B0606020202030204" pitchFamily="34" charset="0"/>
                <a:ea typeface="ＭＳ Ｐゴシック" charset="-128"/>
              </a:rPr>
              <a:t>Ambulance Communication Officers</a:t>
            </a:r>
          </a:p>
        </p:txBody>
      </p:sp>
      <p:sp>
        <p:nvSpPr>
          <p:cNvPr id="109" name="Rectangle: Rounded Corners 108">
            <a:extLst>
              <a:ext uri="{FF2B5EF4-FFF2-40B4-BE49-F238E27FC236}">
                <a16:creationId xmlns:a16="http://schemas.microsoft.com/office/drawing/2014/main" id="{D172AAFF-F1A2-4269-8324-B5E4F6C4F4F1}"/>
              </a:ext>
            </a:extLst>
          </p:cNvPr>
          <p:cNvSpPr/>
          <p:nvPr/>
        </p:nvSpPr>
        <p:spPr bwMode="auto">
          <a:xfrm>
            <a:off x="8259025" y="227810"/>
            <a:ext cx="1728195" cy="1256685"/>
          </a:xfrm>
          <a:prstGeom prst="roundRect">
            <a:avLst/>
          </a:prstGeom>
          <a:solidFill>
            <a:srgbClr val="0060A8"/>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defTabSz="914377" eaLnBrk="0" fontAlgn="base" hangingPunct="0">
              <a:spcBef>
                <a:spcPct val="0"/>
              </a:spcBef>
              <a:spcAft>
                <a:spcPct val="0"/>
              </a:spcAft>
              <a:defRPr/>
            </a:pPr>
            <a:r>
              <a:rPr lang="en-CA" sz="1400" b="1" dirty="0">
                <a:solidFill>
                  <a:srgbClr val="FFFFFF"/>
                </a:solidFill>
                <a:latin typeface="Arial Narrow" panose="020B0606020202030204" pitchFamily="34" charset="0"/>
                <a:ea typeface="ＭＳ Ｐゴシック" charset="-128"/>
              </a:rPr>
              <a:t>1M</a:t>
            </a:r>
          </a:p>
          <a:p>
            <a:pPr algn="ctr" defTabSz="914377" eaLnBrk="0" fontAlgn="base" hangingPunct="0">
              <a:spcBef>
                <a:spcPct val="0"/>
              </a:spcBef>
              <a:spcAft>
                <a:spcPct val="0"/>
              </a:spcAft>
              <a:defRPr/>
            </a:pPr>
            <a:r>
              <a:rPr lang="en-CA" sz="1400" dirty="0">
                <a:solidFill>
                  <a:srgbClr val="FFFFFF"/>
                </a:solidFill>
                <a:latin typeface="Arial Narrow" panose="020B0606020202030204" pitchFamily="34" charset="0"/>
                <a:ea typeface="ＭＳ Ｐゴシック" charset="-128"/>
              </a:rPr>
              <a:t>patients  transported to medical facilities every year. </a:t>
            </a:r>
          </a:p>
        </p:txBody>
      </p:sp>
      <p:sp>
        <p:nvSpPr>
          <p:cNvPr id="212" name="Rectangle: Rounded Corners 211">
            <a:extLst>
              <a:ext uri="{FF2B5EF4-FFF2-40B4-BE49-F238E27FC236}">
                <a16:creationId xmlns:a16="http://schemas.microsoft.com/office/drawing/2014/main" id="{09010624-536C-4932-BC49-61D8DD803370}"/>
              </a:ext>
            </a:extLst>
          </p:cNvPr>
          <p:cNvSpPr/>
          <p:nvPr/>
        </p:nvSpPr>
        <p:spPr bwMode="auto">
          <a:xfrm>
            <a:off x="10631975" y="4144192"/>
            <a:ext cx="1462829" cy="533417"/>
          </a:xfrm>
          <a:prstGeom prst="roundRect">
            <a:avLst/>
          </a:prstGeom>
          <a:solidFill>
            <a:srgbClr val="0060A8"/>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r" defTabSz="914377" eaLnBrk="0" fontAlgn="base" hangingPunct="0">
              <a:spcBef>
                <a:spcPct val="0"/>
              </a:spcBef>
              <a:spcAft>
                <a:spcPct val="0"/>
              </a:spcAft>
              <a:defRPr/>
            </a:pPr>
            <a:r>
              <a:rPr lang="en-US" sz="1200" b="1" dirty="0">
                <a:solidFill>
                  <a:srgbClr val="FFFFFF"/>
                </a:solidFill>
                <a:latin typeface="Arial Narrow" panose="020B0606020202030204" pitchFamily="34" charset="0"/>
                <a:ea typeface="ＭＳ Ｐゴシック" charset="-128"/>
              </a:rPr>
              <a:t>8</a:t>
            </a:r>
            <a:r>
              <a:rPr lang="en-US" sz="1200" dirty="0">
                <a:solidFill>
                  <a:srgbClr val="FFFFFF"/>
                </a:solidFill>
                <a:latin typeface="Arial Narrow" panose="020B0606020202030204" pitchFamily="34" charset="0"/>
                <a:ea typeface="ＭＳ Ｐゴシック" charset="-128"/>
              </a:rPr>
              <a:t> Regional Base Hospitals</a:t>
            </a:r>
            <a:endParaRPr lang="en-CA" sz="1200" dirty="0">
              <a:solidFill>
                <a:srgbClr val="FFFFFF"/>
              </a:solidFill>
              <a:latin typeface="Arial Narrow" panose="020B0606020202030204" pitchFamily="34" charset="0"/>
              <a:ea typeface="ＭＳ Ｐゴシック" charset="-128"/>
            </a:endParaRPr>
          </a:p>
        </p:txBody>
      </p:sp>
      <p:sp>
        <p:nvSpPr>
          <p:cNvPr id="213" name="Rectangle: Rounded Corners 212">
            <a:extLst>
              <a:ext uri="{FF2B5EF4-FFF2-40B4-BE49-F238E27FC236}">
                <a16:creationId xmlns:a16="http://schemas.microsoft.com/office/drawing/2014/main" id="{386A8A31-873D-4250-BBD2-64BE9C6656CC}"/>
              </a:ext>
            </a:extLst>
          </p:cNvPr>
          <p:cNvSpPr/>
          <p:nvPr/>
        </p:nvSpPr>
        <p:spPr bwMode="auto">
          <a:xfrm>
            <a:off x="10630838" y="3726762"/>
            <a:ext cx="1449116" cy="358763"/>
          </a:xfrm>
          <a:prstGeom prst="roundRect">
            <a:avLst/>
          </a:prstGeom>
          <a:solidFill>
            <a:srgbClr val="0060A8"/>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r" defTabSz="914377" eaLnBrk="0" fontAlgn="base" hangingPunct="0">
              <a:spcBef>
                <a:spcPct val="0"/>
              </a:spcBef>
              <a:spcAft>
                <a:spcPct val="0"/>
              </a:spcAft>
              <a:defRPr/>
            </a:pPr>
            <a:r>
              <a:rPr lang="en-US" sz="1200" b="1" dirty="0">
                <a:solidFill>
                  <a:srgbClr val="FFFFFF"/>
                </a:solidFill>
                <a:latin typeface="Arial Narrow" panose="020B0606020202030204" pitchFamily="34" charset="0"/>
                <a:ea typeface="ＭＳ Ｐゴシック" charset="-128"/>
              </a:rPr>
              <a:t>500+</a:t>
            </a:r>
            <a:r>
              <a:rPr lang="en-US" sz="1200" dirty="0">
                <a:solidFill>
                  <a:srgbClr val="FFFFFF"/>
                </a:solidFill>
                <a:latin typeface="Arial Narrow" panose="020B0606020202030204" pitchFamily="34" charset="0"/>
                <a:ea typeface="ＭＳ Ｐゴシック" charset="-128"/>
              </a:rPr>
              <a:t> Ambulance Bases</a:t>
            </a:r>
          </a:p>
        </p:txBody>
      </p:sp>
      <p:sp>
        <p:nvSpPr>
          <p:cNvPr id="214" name="Rectangle: Rounded Corners 213">
            <a:extLst>
              <a:ext uri="{FF2B5EF4-FFF2-40B4-BE49-F238E27FC236}">
                <a16:creationId xmlns:a16="http://schemas.microsoft.com/office/drawing/2014/main" id="{6335B0A9-90D6-4CD0-9972-88F2DE3412F6}"/>
              </a:ext>
            </a:extLst>
          </p:cNvPr>
          <p:cNvSpPr/>
          <p:nvPr/>
        </p:nvSpPr>
        <p:spPr bwMode="auto">
          <a:xfrm>
            <a:off x="10622650" y="2591829"/>
            <a:ext cx="1465659" cy="486775"/>
          </a:xfrm>
          <a:prstGeom prst="roundRect">
            <a:avLst/>
          </a:prstGeom>
          <a:solidFill>
            <a:srgbClr val="0060A8"/>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r" defTabSz="914377" eaLnBrk="0" fontAlgn="base" hangingPunct="0">
              <a:spcBef>
                <a:spcPct val="0"/>
              </a:spcBef>
              <a:spcAft>
                <a:spcPct val="0"/>
              </a:spcAft>
              <a:defRPr/>
            </a:pPr>
            <a:r>
              <a:rPr lang="en-US" sz="1200" b="1" dirty="0">
                <a:solidFill>
                  <a:srgbClr val="FFFFFF"/>
                </a:solidFill>
                <a:latin typeface="Arial Narrow" panose="020B0606020202030204" pitchFamily="34" charset="0"/>
                <a:ea typeface="ＭＳ Ｐゴシック" charset="-128"/>
              </a:rPr>
              <a:t>2500+</a:t>
            </a:r>
            <a:r>
              <a:rPr lang="en-US" sz="1200" dirty="0">
                <a:solidFill>
                  <a:srgbClr val="FFFFFF"/>
                </a:solidFill>
                <a:latin typeface="Arial Narrow" panose="020B0606020202030204" pitchFamily="34" charset="0"/>
                <a:ea typeface="ＭＳ Ｐゴシック" charset="-128"/>
              </a:rPr>
              <a:t> Response Vehicles </a:t>
            </a:r>
            <a:endParaRPr lang="en-CA" sz="1200" dirty="0">
              <a:solidFill>
                <a:srgbClr val="FFFFFF"/>
              </a:solidFill>
              <a:latin typeface="Arial Narrow" panose="020B0606020202030204" pitchFamily="34" charset="0"/>
              <a:ea typeface="ＭＳ Ｐゴシック" charset="-128"/>
            </a:endParaRPr>
          </a:p>
        </p:txBody>
      </p:sp>
      <p:sp>
        <p:nvSpPr>
          <p:cNvPr id="215" name="Rectangle: Rounded Corners 214">
            <a:extLst>
              <a:ext uri="{FF2B5EF4-FFF2-40B4-BE49-F238E27FC236}">
                <a16:creationId xmlns:a16="http://schemas.microsoft.com/office/drawing/2014/main" id="{F35BD61E-0790-4D26-8631-3AA8EB40BA71}"/>
              </a:ext>
            </a:extLst>
          </p:cNvPr>
          <p:cNvSpPr/>
          <p:nvPr/>
        </p:nvSpPr>
        <p:spPr bwMode="auto">
          <a:xfrm>
            <a:off x="10631478" y="3186642"/>
            <a:ext cx="1456832" cy="456259"/>
          </a:xfrm>
          <a:prstGeom prst="roundRect">
            <a:avLst/>
          </a:prstGeom>
          <a:solidFill>
            <a:srgbClr val="0060A8"/>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r" defTabSz="914377" eaLnBrk="0" fontAlgn="base" hangingPunct="0">
              <a:spcBef>
                <a:spcPct val="0"/>
              </a:spcBef>
              <a:spcAft>
                <a:spcPct val="0"/>
              </a:spcAft>
              <a:defRPr/>
            </a:pPr>
            <a:r>
              <a:rPr lang="en-US" sz="1200" b="1" dirty="0">
                <a:solidFill>
                  <a:srgbClr val="FFFFFF"/>
                </a:solidFill>
                <a:latin typeface="Arial Narrow" panose="020B0606020202030204" pitchFamily="34" charset="0"/>
                <a:ea typeface="ＭＳ Ｐゴシック" charset="-128"/>
              </a:rPr>
              <a:t>11,056</a:t>
            </a:r>
            <a:r>
              <a:rPr lang="en-US" sz="1200" dirty="0">
                <a:solidFill>
                  <a:srgbClr val="FFFFFF"/>
                </a:solidFill>
                <a:latin typeface="Arial Narrow" panose="020B0606020202030204" pitchFamily="34" charset="0"/>
                <a:ea typeface="ＭＳ Ｐゴシック" charset="-128"/>
              </a:rPr>
              <a:t> Paramedics </a:t>
            </a:r>
            <a:endParaRPr lang="en-CA" sz="1200" dirty="0">
              <a:solidFill>
                <a:srgbClr val="FFFFFF"/>
              </a:solidFill>
              <a:latin typeface="Arial Narrow" panose="020B0606020202030204" pitchFamily="34" charset="0"/>
              <a:ea typeface="ＭＳ Ｐゴシック" charset="-128"/>
            </a:endParaRPr>
          </a:p>
        </p:txBody>
      </p:sp>
      <p:sp>
        <p:nvSpPr>
          <p:cNvPr id="216" name="Rectangle: Rounded Corners 215">
            <a:extLst>
              <a:ext uri="{FF2B5EF4-FFF2-40B4-BE49-F238E27FC236}">
                <a16:creationId xmlns:a16="http://schemas.microsoft.com/office/drawing/2014/main" id="{B602CA63-6B56-4FD6-86BB-8C96A2B6FC4D}"/>
              </a:ext>
            </a:extLst>
          </p:cNvPr>
          <p:cNvSpPr/>
          <p:nvPr/>
        </p:nvSpPr>
        <p:spPr bwMode="auto">
          <a:xfrm>
            <a:off x="455384" y="3795832"/>
            <a:ext cx="1905343" cy="464259"/>
          </a:xfrm>
          <a:prstGeom prst="roundRect">
            <a:avLst/>
          </a:prstGeom>
          <a:solidFill>
            <a:srgbClr val="0060A8"/>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defTabSz="914377" eaLnBrk="0" fontAlgn="base" hangingPunct="0">
              <a:spcBef>
                <a:spcPct val="0"/>
              </a:spcBef>
              <a:spcAft>
                <a:spcPct val="0"/>
              </a:spcAft>
              <a:defRPr/>
            </a:pPr>
            <a:r>
              <a:rPr lang="en-US" sz="1200" dirty="0">
                <a:solidFill>
                  <a:srgbClr val="FFFFFF"/>
                </a:solidFill>
                <a:latin typeface="Arial Narrow" panose="020B0606020202030204" pitchFamily="34" charset="0"/>
                <a:ea typeface="ＭＳ Ｐゴシック" charset="-128"/>
              </a:rPr>
              <a:t>Tracking </a:t>
            </a:r>
            <a:r>
              <a:rPr lang="en-US" sz="1200" b="1" dirty="0">
                <a:solidFill>
                  <a:srgbClr val="FFFFFF"/>
                </a:solidFill>
                <a:latin typeface="Arial Narrow" panose="020B0606020202030204" pitchFamily="34" charset="0"/>
                <a:ea typeface="ＭＳ Ｐゴシック" charset="-128"/>
              </a:rPr>
              <a:t>over 2000 </a:t>
            </a:r>
            <a:r>
              <a:rPr lang="en-US" sz="1200" dirty="0">
                <a:solidFill>
                  <a:srgbClr val="FFFFFF"/>
                </a:solidFill>
                <a:latin typeface="Arial Narrow" panose="020B0606020202030204" pitchFamily="34" charset="0"/>
                <a:ea typeface="ＭＳ Ｐゴシック" charset="-128"/>
              </a:rPr>
              <a:t>emergency response vehicles</a:t>
            </a:r>
            <a:endParaRPr lang="en-CA" sz="1200" dirty="0">
              <a:solidFill>
                <a:srgbClr val="FFFFFF"/>
              </a:solidFill>
              <a:latin typeface="Arial Narrow" panose="020B0606020202030204" pitchFamily="34" charset="0"/>
              <a:ea typeface="ＭＳ Ｐゴシック" charset="-128"/>
            </a:endParaRPr>
          </a:p>
        </p:txBody>
      </p:sp>
      <p:sp>
        <p:nvSpPr>
          <p:cNvPr id="218" name="Rectangle: Rounded Corners 217">
            <a:extLst>
              <a:ext uri="{FF2B5EF4-FFF2-40B4-BE49-F238E27FC236}">
                <a16:creationId xmlns:a16="http://schemas.microsoft.com/office/drawing/2014/main" id="{868584CF-9266-40C3-A5A6-6C9FDAA2E73B}"/>
              </a:ext>
            </a:extLst>
          </p:cNvPr>
          <p:cNvSpPr/>
          <p:nvPr/>
        </p:nvSpPr>
        <p:spPr bwMode="auto">
          <a:xfrm>
            <a:off x="10214881" y="1461283"/>
            <a:ext cx="1873428" cy="1064702"/>
          </a:xfrm>
          <a:prstGeom prst="roundRect">
            <a:avLst/>
          </a:prstGeom>
          <a:solidFill>
            <a:srgbClr val="0060A8"/>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defTabSz="914377" eaLnBrk="0" fontAlgn="base" hangingPunct="0">
              <a:spcBef>
                <a:spcPct val="0"/>
              </a:spcBef>
              <a:spcAft>
                <a:spcPct val="0"/>
              </a:spcAft>
              <a:defRPr/>
            </a:pPr>
            <a:r>
              <a:rPr lang="en-US" sz="1200" dirty="0">
                <a:solidFill>
                  <a:srgbClr val="FFFFFF"/>
                </a:solidFill>
                <a:latin typeface="Arial Narrow" panose="020B0606020202030204" pitchFamily="34" charset="0"/>
                <a:ea typeface="ＭＳ Ｐゴシック" charset="-128"/>
              </a:rPr>
              <a:t>Communicating with </a:t>
            </a:r>
            <a:r>
              <a:rPr lang="en-US" sz="1200" b="1" dirty="0">
                <a:solidFill>
                  <a:srgbClr val="FFFFFF"/>
                </a:solidFill>
                <a:latin typeface="Arial Narrow" panose="020B0606020202030204" pitchFamily="34" charset="0"/>
                <a:ea typeface="ＭＳ Ｐゴシック" charset="-128"/>
              </a:rPr>
              <a:t>59</a:t>
            </a:r>
            <a:r>
              <a:rPr lang="en-US" sz="1200" dirty="0">
                <a:solidFill>
                  <a:srgbClr val="FFFFFF"/>
                </a:solidFill>
                <a:latin typeface="Arial Narrow" panose="020B0606020202030204" pitchFamily="34" charset="0"/>
                <a:ea typeface="ＭＳ Ｐゴシック" charset="-128"/>
              </a:rPr>
              <a:t> Paramedic Service organizations and </a:t>
            </a:r>
            <a:r>
              <a:rPr lang="en-US" sz="1200" b="1" dirty="0">
                <a:solidFill>
                  <a:srgbClr val="FFFFFF"/>
                </a:solidFill>
                <a:latin typeface="Arial Narrow" panose="020B0606020202030204" pitchFamily="34" charset="0"/>
                <a:ea typeface="ＭＳ Ｐゴシック" charset="-128"/>
              </a:rPr>
              <a:t>163</a:t>
            </a:r>
            <a:r>
              <a:rPr lang="en-US" sz="1200" dirty="0">
                <a:solidFill>
                  <a:srgbClr val="FFFFFF"/>
                </a:solidFill>
                <a:latin typeface="Arial Narrow" panose="020B0606020202030204" pitchFamily="34" charset="0"/>
                <a:ea typeface="ＭＳ Ｐゴシック" charset="-128"/>
              </a:rPr>
              <a:t> Hospital Emergency Departments</a:t>
            </a:r>
            <a:endParaRPr lang="en-CA" sz="1200" dirty="0">
              <a:solidFill>
                <a:srgbClr val="FFFFFF"/>
              </a:solidFill>
              <a:latin typeface="Arial Narrow" panose="020B0606020202030204" pitchFamily="34" charset="0"/>
              <a:ea typeface="ＭＳ Ｐゴシック" charset="-128"/>
            </a:endParaRPr>
          </a:p>
        </p:txBody>
      </p:sp>
      <p:sp>
        <p:nvSpPr>
          <p:cNvPr id="9" name="Rectangle: Rounded Corners 8">
            <a:extLst>
              <a:ext uri="{FF2B5EF4-FFF2-40B4-BE49-F238E27FC236}">
                <a16:creationId xmlns:a16="http://schemas.microsoft.com/office/drawing/2014/main" id="{53D01E2D-15A6-4824-B423-D01E838BBAEE}"/>
              </a:ext>
            </a:extLst>
          </p:cNvPr>
          <p:cNvSpPr/>
          <p:nvPr/>
        </p:nvSpPr>
        <p:spPr bwMode="auto">
          <a:xfrm>
            <a:off x="128862" y="4349761"/>
            <a:ext cx="7937932" cy="1623831"/>
          </a:xfrm>
          <a:prstGeom prst="roundRect">
            <a:avLst/>
          </a:prstGeom>
          <a:noFill/>
          <a:ln w="19050" cap="flat" cmpd="sng" algn="ctr">
            <a:no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noAutofit/>
          </a:bodyPr>
          <a:lstStyle/>
          <a:p>
            <a:pPr algn="ctr" defTabSz="914377" eaLnBrk="0" fontAlgn="base" hangingPunct="0">
              <a:spcBef>
                <a:spcPct val="0"/>
              </a:spcBef>
              <a:spcAft>
                <a:spcPts val="600"/>
              </a:spcAft>
              <a:defRPr/>
            </a:pPr>
            <a:r>
              <a:rPr lang="en-US" b="1" dirty="0">
                <a:solidFill>
                  <a:srgbClr val="000000"/>
                </a:solidFill>
                <a:latin typeface="Arial Narrow" panose="020B0606020202030204" pitchFamily="34" charset="0"/>
                <a:ea typeface="ＭＳ Ｐゴシック" charset="-128"/>
              </a:rPr>
              <a:t>How do we do it?</a:t>
            </a:r>
            <a:endParaRPr lang="en-CA" b="1" dirty="0">
              <a:solidFill>
                <a:srgbClr val="000000"/>
              </a:solidFill>
              <a:latin typeface="Arial Narrow" panose="020B0606020202030204" pitchFamily="34" charset="0"/>
              <a:ea typeface="ＭＳ Ｐゴシック" charset="-128"/>
            </a:endParaRPr>
          </a:p>
          <a:p>
            <a:pPr marL="571486" indent="-179996" defTabSz="914377" eaLnBrk="0" fontAlgn="base" hangingPunct="0">
              <a:spcBef>
                <a:spcPct val="0"/>
              </a:spcBef>
              <a:spcAft>
                <a:spcPct val="0"/>
              </a:spcAft>
              <a:buFont typeface="Wingdings" panose="05000000000000000000" pitchFamily="2" charset="2"/>
              <a:buChar char="ü"/>
              <a:defRPr/>
            </a:pPr>
            <a:r>
              <a:rPr lang="en-CA" sz="1050" dirty="0">
                <a:solidFill>
                  <a:srgbClr val="000000"/>
                </a:solidFill>
                <a:latin typeface="Arial Narrow" panose="020B0606020202030204" pitchFamily="34" charset="0"/>
                <a:ea typeface="ＭＳ Ｐゴシック" charset="-128"/>
              </a:rPr>
              <a:t>We support redundant systems to ensure 911 callers can reach our dispatch centres always</a:t>
            </a:r>
          </a:p>
          <a:p>
            <a:pPr marL="571486" indent="-179996" defTabSz="914377" eaLnBrk="0" fontAlgn="base" hangingPunct="0">
              <a:spcBef>
                <a:spcPct val="0"/>
              </a:spcBef>
              <a:spcAft>
                <a:spcPct val="0"/>
              </a:spcAft>
              <a:buFont typeface="Wingdings" panose="05000000000000000000" pitchFamily="2" charset="2"/>
              <a:buChar char="ü"/>
              <a:defRPr/>
            </a:pPr>
            <a:r>
              <a:rPr lang="en-CA" sz="1050" dirty="0">
                <a:solidFill>
                  <a:srgbClr val="000000"/>
                </a:solidFill>
                <a:latin typeface="Arial Narrow" panose="020B0606020202030204" pitchFamily="34" charset="0"/>
                <a:ea typeface="ＭＳ Ｐゴシック" charset="-128"/>
              </a:rPr>
              <a:t>We record every voice interaction with callers and paramedics for quality assurance </a:t>
            </a:r>
          </a:p>
          <a:p>
            <a:pPr marL="571486" indent="-179996" defTabSz="914377" eaLnBrk="0" fontAlgn="base" hangingPunct="0">
              <a:spcBef>
                <a:spcPct val="0"/>
              </a:spcBef>
              <a:spcAft>
                <a:spcPct val="0"/>
              </a:spcAft>
              <a:buFont typeface="Wingdings" panose="05000000000000000000" pitchFamily="2" charset="2"/>
              <a:buChar char="ü"/>
              <a:defRPr/>
            </a:pPr>
            <a:r>
              <a:rPr lang="en-CA" sz="1050" dirty="0">
                <a:solidFill>
                  <a:srgbClr val="000000"/>
                </a:solidFill>
                <a:latin typeface="Arial Narrow" panose="020B0606020202030204" pitchFamily="34" charset="0"/>
                <a:ea typeface="ＭＳ Ｐゴシック" charset="-128"/>
              </a:rPr>
              <a:t>We receive and integrate ambulance location satellite tracking data in real time </a:t>
            </a:r>
          </a:p>
          <a:p>
            <a:pPr marL="571486" indent="-179996" defTabSz="914377" eaLnBrk="0" fontAlgn="base" hangingPunct="0">
              <a:spcBef>
                <a:spcPct val="0"/>
              </a:spcBef>
              <a:spcAft>
                <a:spcPct val="0"/>
              </a:spcAft>
              <a:buFont typeface="Wingdings" panose="05000000000000000000" pitchFamily="2" charset="2"/>
              <a:buChar char="ü"/>
              <a:defRPr/>
            </a:pPr>
            <a:r>
              <a:rPr lang="en-CA" sz="1050" dirty="0">
                <a:solidFill>
                  <a:srgbClr val="000000"/>
                </a:solidFill>
                <a:latin typeface="Arial Narrow" panose="020B0606020202030204" pitchFamily="34" charset="0"/>
                <a:ea typeface="ＭＳ Ｐゴシック" charset="-128"/>
              </a:rPr>
              <a:t>We provide Geographic Information System support to assure patients can be located </a:t>
            </a:r>
          </a:p>
          <a:p>
            <a:pPr marL="571486" indent="-179996" defTabSz="914377" eaLnBrk="0" fontAlgn="base" hangingPunct="0">
              <a:spcBef>
                <a:spcPct val="0"/>
              </a:spcBef>
              <a:spcAft>
                <a:spcPct val="0"/>
              </a:spcAft>
              <a:buFont typeface="Wingdings" panose="05000000000000000000" pitchFamily="2" charset="2"/>
              <a:buChar char="ü"/>
              <a:defRPr/>
            </a:pPr>
            <a:r>
              <a:rPr lang="en-CA" sz="1050" dirty="0">
                <a:solidFill>
                  <a:srgbClr val="000000"/>
                </a:solidFill>
                <a:latin typeface="Arial Narrow" panose="020B0606020202030204" pitchFamily="34" charset="0"/>
                <a:ea typeface="ＭＳ Ｐゴシック" charset="-128"/>
              </a:rPr>
              <a:t>We enable communication with Emergency Department nurses on incoming patients and incidents</a:t>
            </a:r>
          </a:p>
          <a:p>
            <a:pPr marL="571486" indent="-179996" defTabSz="914377" eaLnBrk="0" fontAlgn="base" hangingPunct="0">
              <a:spcBef>
                <a:spcPct val="0"/>
              </a:spcBef>
              <a:spcAft>
                <a:spcPct val="0"/>
              </a:spcAft>
              <a:buFont typeface="Wingdings" panose="05000000000000000000" pitchFamily="2" charset="2"/>
              <a:buChar char="ü"/>
              <a:defRPr/>
            </a:pPr>
            <a:r>
              <a:rPr lang="en-CA" sz="1050" dirty="0">
                <a:solidFill>
                  <a:srgbClr val="000000"/>
                </a:solidFill>
                <a:latin typeface="Arial Narrow" panose="020B0606020202030204" pitchFamily="34" charset="0"/>
                <a:ea typeface="ＭＳ Ｐゴシック" charset="-128"/>
              </a:rPr>
              <a:t>We provide systems that support  Paramedic Service inspections annually for regulatory oversight </a:t>
            </a:r>
          </a:p>
          <a:p>
            <a:pPr marL="571486" indent="-179996" defTabSz="914377" eaLnBrk="0" fontAlgn="base" hangingPunct="0">
              <a:spcBef>
                <a:spcPct val="0"/>
              </a:spcBef>
              <a:spcAft>
                <a:spcPct val="0"/>
              </a:spcAft>
              <a:buFont typeface="Wingdings" panose="05000000000000000000" pitchFamily="2" charset="2"/>
              <a:buChar char="ü"/>
              <a:defRPr/>
            </a:pPr>
            <a:r>
              <a:rPr lang="en-CA" sz="1050" dirty="0">
                <a:solidFill>
                  <a:srgbClr val="000000"/>
                </a:solidFill>
                <a:latin typeface="Arial Narrow" panose="020B0606020202030204" pitchFamily="34" charset="0"/>
                <a:ea typeface="ＭＳ Ｐゴシック" charset="-128"/>
              </a:rPr>
              <a:t>We provide systems that enable Paramedic certification applications and examinations</a:t>
            </a:r>
          </a:p>
          <a:p>
            <a:pPr marL="571486" indent="-179996" defTabSz="914377" eaLnBrk="0" fontAlgn="base" hangingPunct="0">
              <a:spcBef>
                <a:spcPct val="0"/>
              </a:spcBef>
              <a:spcAft>
                <a:spcPct val="0"/>
              </a:spcAft>
              <a:buFont typeface="Wingdings" panose="05000000000000000000" pitchFamily="2" charset="2"/>
              <a:buChar char="ü"/>
              <a:defRPr/>
            </a:pPr>
            <a:r>
              <a:rPr lang="en-CA" sz="1050" dirty="0">
                <a:solidFill>
                  <a:srgbClr val="000000"/>
                </a:solidFill>
                <a:latin typeface="Arial Narrow" panose="020B0606020202030204" pitchFamily="34" charset="0"/>
                <a:ea typeface="ＭＳ Ｐゴシック" charset="-128"/>
              </a:rPr>
              <a:t>We provide BI and data analytics solutions that enable emergency health program performance management and oversight</a:t>
            </a:r>
            <a:r>
              <a:rPr lang="en-CA" sz="1200" dirty="0">
                <a:solidFill>
                  <a:srgbClr val="000000"/>
                </a:solidFill>
                <a:latin typeface="Arial Narrow" panose="020B0606020202030204" pitchFamily="34" charset="0"/>
                <a:ea typeface="ＭＳ Ｐゴシック" charset="-128"/>
              </a:rPr>
              <a:t> </a:t>
            </a:r>
          </a:p>
        </p:txBody>
      </p:sp>
      <p:cxnSp>
        <p:nvCxnSpPr>
          <p:cNvPr id="69" name="Straight Connector 68">
            <a:extLst>
              <a:ext uri="{FF2B5EF4-FFF2-40B4-BE49-F238E27FC236}">
                <a16:creationId xmlns:a16="http://schemas.microsoft.com/office/drawing/2014/main" id="{C0862059-D22E-43BD-852B-CB3FC553F461}"/>
              </a:ext>
            </a:extLst>
          </p:cNvPr>
          <p:cNvCxnSpPr>
            <a:cxnSpLocks/>
          </p:cNvCxnSpPr>
          <p:nvPr/>
        </p:nvCxnSpPr>
        <p:spPr bwMode="auto">
          <a:xfrm>
            <a:off x="6321684" y="3424631"/>
            <a:ext cx="2878086" cy="357533"/>
          </a:xfrm>
          <a:prstGeom prst="line">
            <a:avLst/>
          </a:prstGeom>
          <a:solidFill>
            <a:schemeClr val="accent1"/>
          </a:solidFill>
          <a:ln w="6350" cap="flat" cmpd="sng" algn="ctr">
            <a:solidFill>
              <a:srgbClr val="5098D4"/>
            </a:solidFill>
            <a:prstDash val="sysDash"/>
            <a:round/>
            <a:headEnd type="triangle" w="lg" len="lg"/>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2" name="Picture 71">
            <a:extLst>
              <a:ext uri="{FF2B5EF4-FFF2-40B4-BE49-F238E27FC236}">
                <a16:creationId xmlns:a16="http://schemas.microsoft.com/office/drawing/2014/main" id="{0569D07F-015D-4D39-9865-49220728D52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30637" y="4045672"/>
            <a:ext cx="342423" cy="359841"/>
          </a:xfrm>
          <a:prstGeom prst="rect">
            <a:avLst/>
          </a:prstGeom>
        </p:spPr>
      </p:pic>
      <p:sp>
        <p:nvSpPr>
          <p:cNvPr id="73" name="TextBox 72">
            <a:extLst>
              <a:ext uri="{FF2B5EF4-FFF2-40B4-BE49-F238E27FC236}">
                <a16:creationId xmlns:a16="http://schemas.microsoft.com/office/drawing/2014/main" id="{1385EC12-6C85-40A9-972A-4DB4E53C236D}"/>
              </a:ext>
            </a:extLst>
          </p:cNvPr>
          <p:cNvSpPr txBox="1"/>
          <p:nvPr/>
        </p:nvSpPr>
        <p:spPr>
          <a:xfrm>
            <a:off x="5991539" y="4350841"/>
            <a:ext cx="770467" cy="254044"/>
          </a:xfrm>
          <a:prstGeom prst="rect">
            <a:avLst/>
          </a:prstGeom>
          <a:noFill/>
          <a:ln>
            <a:noFill/>
          </a:ln>
        </p:spPr>
        <p:txBody>
          <a:bodyPr wrap="square" rtlCol="0">
            <a:spAutoFit/>
          </a:bodyPr>
          <a:lstStyle/>
          <a:p>
            <a:pPr algn="ctr" defTabSz="914377" eaLnBrk="0" fontAlgn="base" hangingPunct="0">
              <a:spcBef>
                <a:spcPct val="0"/>
              </a:spcBef>
              <a:spcAft>
                <a:spcPct val="0"/>
              </a:spcAft>
              <a:defRPr/>
            </a:pPr>
            <a:r>
              <a:rPr lang="en-CA" sz="1051" dirty="0" err="1">
                <a:solidFill>
                  <a:srgbClr val="000000"/>
                </a:solidFill>
                <a:latin typeface="Arial Narrow" panose="020B0606020202030204" pitchFamily="34" charset="0"/>
                <a:ea typeface="ＭＳ Ｐゴシック" charset="-128"/>
                <a:cs typeface="Arial" panose="020B0604020202020204" pitchFamily="34" charset="0"/>
              </a:rPr>
              <a:t>mCAD</a:t>
            </a:r>
            <a:endParaRPr lang="en-CA" sz="1051" dirty="0">
              <a:solidFill>
                <a:srgbClr val="000000"/>
              </a:solidFill>
              <a:latin typeface="Arial Narrow" panose="020B0606020202030204" pitchFamily="34" charset="0"/>
              <a:ea typeface="ＭＳ Ｐゴシック" charset="-128"/>
              <a:cs typeface="Arial" panose="020B0604020202020204" pitchFamily="34" charset="0"/>
            </a:endParaRPr>
          </a:p>
        </p:txBody>
      </p:sp>
      <p:sp>
        <p:nvSpPr>
          <p:cNvPr id="71" name="Rectangle: Rounded Corners 70">
            <a:extLst>
              <a:ext uri="{FF2B5EF4-FFF2-40B4-BE49-F238E27FC236}">
                <a16:creationId xmlns:a16="http://schemas.microsoft.com/office/drawing/2014/main" id="{36EDEF57-E006-41C7-B108-71584739A129}"/>
              </a:ext>
            </a:extLst>
          </p:cNvPr>
          <p:cNvSpPr/>
          <p:nvPr/>
        </p:nvSpPr>
        <p:spPr bwMode="auto">
          <a:xfrm>
            <a:off x="10214880" y="284373"/>
            <a:ext cx="1879923" cy="1118243"/>
          </a:xfrm>
          <a:prstGeom prst="roundRect">
            <a:avLst/>
          </a:prstGeom>
          <a:solidFill>
            <a:srgbClr val="0060A8"/>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algn="ctr" defTabSz="914377" eaLnBrk="0" fontAlgn="base" hangingPunct="0">
              <a:spcBef>
                <a:spcPct val="0"/>
              </a:spcBef>
              <a:spcAft>
                <a:spcPct val="0"/>
              </a:spcAft>
              <a:defRPr/>
            </a:pPr>
            <a:r>
              <a:rPr lang="en-US" sz="1200" dirty="0">
                <a:solidFill>
                  <a:srgbClr val="FFFFFF"/>
                </a:solidFill>
                <a:latin typeface="Arial Narrow" panose="020B0606020202030204" pitchFamily="34" charset="0"/>
                <a:ea typeface="ＭＳ Ｐゴシック" charset="-128"/>
              </a:rPr>
              <a:t>Utilizing </a:t>
            </a:r>
            <a:r>
              <a:rPr lang="en-US" sz="1200" b="1" dirty="0">
                <a:solidFill>
                  <a:srgbClr val="FFFFFF"/>
                </a:solidFill>
                <a:latin typeface="Arial Narrow" panose="020B0606020202030204" pitchFamily="34" charset="0"/>
                <a:ea typeface="ＭＳ Ｐゴシック" charset="-128"/>
              </a:rPr>
              <a:t>81,000</a:t>
            </a:r>
            <a:r>
              <a:rPr lang="en-US" sz="1200" dirty="0">
                <a:solidFill>
                  <a:srgbClr val="FFFFFF"/>
                </a:solidFill>
                <a:latin typeface="Arial Narrow" panose="020B0606020202030204" pitchFamily="34" charset="0"/>
                <a:ea typeface="ＭＳ Ｐゴシック" charset="-128"/>
              </a:rPr>
              <a:t> radio devices, including </a:t>
            </a:r>
            <a:r>
              <a:rPr lang="en-US" sz="1200" b="1" dirty="0">
                <a:solidFill>
                  <a:srgbClr val="FFFFFF"/>
                </a:solidFill>
                <a:latin typeface="Arial Narrow" panose="020B0606020202030204" pitchFamily="34" charset="0"/>
                <a:ea typeface="ＭＳ Ｐゴシック" charset="-128"/>
              </a:rPr>
              <a:t>170+</a:t>
            </a:r>
            <a:r>
              <a:rPr lang="en-US" sz="1200" dirty="0">
                <a:solidFill>
                  <a:srgbClr val="FFFFFF"/>
                </a:solidFill>
                <a:latin typeface="Arial Narrow" panose="020B0606020202030204" pitchFamily="34" charset="0"/>
                <a:ea typeface="ＭＳ Ｐゴシック" charset="-128"/>
              </a:rPr>
              <a:t> Satellite Radios, with </a:t>
            </a:r>
            <a:r>
              <a:rPr lang="en-US" sz="1200" b="1" dirty="0">
                <a:solidFill>
                  <a:srgbClr val="FFFFFF"/>
                </a:solidFill>
                <a:latin typeface="Arial Narrow" panose="020B0606020202030204" pitchFamily="34" charset="0"/>
                <a:ea typeface="ＭＳ Ｐゴシック" charset="-128"/>
              </a:rPr>
              <a:t>33,000+</a:t>
            </a:r>
            <a:r>
              <a:rPr lang="en-US" sz="1200" dirty="0">
                <a:solidFill>
                  <a:srgbClr val="FFFFFF"/>
                </a:solidFill>
                <a:latin typeface="Arial Narrow" panose="020B0606020202030204" pitchFamily="34" charset="0"/>
                <a:ea typeface="ＭＳ Ｐゴシック" charset="-128"/>
              </a:rPr>
              <a:t> Annual transmissions</a:t>
            </a:r>
            <a:endParaRPr lang="en-CA" sz="1200" dirty="0">
              <a:solidFill>
                <a:srgbClr val="FFFFFF"/>
              </a:solidFill>
              <a:latin typeface="Arial Narrow" panose="020B0606020202030204" pitchFamily="34" charset="0"/>
              <a:ea typeface="ＭＳ Ｐゴシック" charset="-128"/>
            </a:endParaRPr>
          </a:p>
        </p:txBody>
      </p:sp>
      <p:cxnSp>
        <p:nvCxnSpPr>
          <p:cNvPr id="76" name="Straight Connector 75">
            <a:extLst>
              <a:ext uri="{FF2B5EF4-FFF2-40B4-BE49-F238E27FC236}">
                <a16:creationId xmlns:a16="http://schemas.microsoft.com/office/drawing/2014/main" id="{3C15B80A-69B9-4181-832C-E3AB57D2B60E}"/>
              </a:ext>
            </a:extLst>
          </p:cNvPr>
          <p:cNvCxnSpPr>
            <a:cxnSpLocks/>
          </p:cNvCxnSpPr>
          <p:nvPr/>
        </p:nvCxnSpPr>
        <p:spPr bwMode="auto">
          <a:xfrm>
            <a:off x="6315836" y="3536605"/>
            <a:ext cx="768902" cy="240606"/>
          </a:xfrm>
          <a:prstGeom prst="line">
            <a:avLst/>
          </a:prstGeom>
          <a:solidFill>
            <a:schemeClr val="accent1"/>
          </a:solidFill>
          <a:ln w="6350" cap="flat" cmpd="sng" algn="ctr">
            <a:solidFill>
              <a:srgbClr val="5098D4"/>
            </a:solidFill>
            <a:prstDash val="sysDash"/>
            <a:round/>
            <a:headEnd type="triangle" w="lg" len="lg"/>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173799F7-833F-EBF7-A618-BD1FBFFBF8E8}"/>
              </a:ext>
            </a:extLst>
          </p:cNvPr>
          <p:cNvCxnSpPr>
            <a:cxnSpLocks/>
          </p:cNvCxnSpPr>
          <p:nvPr/>
        </p:nvCxnSpPr>
        <p:spPr>
          <a:xfrm>
            <a:off x="8677275" y="2723480"/>
            <a:ext cx="906907" cy="701151"/>
          </a:xfrm>
          <a:prstGeom prst="straightConnector1">
            <a:avLst/>
          </a:prstGeom>
          <a:solidFill>
            <a:schemeClr val="accent1"/>
          </a:solidFill>
          <a:ln w="6350" cap="flat" cmpd="sng" algn="ctr">
            <a:solidFill>
              <a:srgbClr val="5098D4"/>
            </a:solidFill>
            <a:prstDash val="sysDash"/>
            <a:round/>
            <a:headEnd type="triangle" w="lg" len="lg"/>
            <a:tailEnd type="triangl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7B4CC908-D168-8541-6FDC-87B568FFDCB8}"/>
              </a:ext>
            </a:extLst>
          </p:cNvPr>
          <p:cNvPicPr>
            <a:picLocks noChangeAspect="1"/>
          </p:cNvPicPr>
          <p:nvPr/>
        </p:nvPicPr>
        <p:blipFill>
          <a:blip r:embed="rId20"/>
          <a:stretch>
            <a:fillRect/>
          </a:stretch>
        </p:blipFill>
        <p:spPr>
          <a:xfrm>
            <a:off x="8816045" y="4996311"/>
            <a:ext cx="3276332" cy="1050899"/>
          </a:xfrm>
          <a:prstGeom prst="rect">
            <a:avLst/>
          </a:prstGeom>
        </p:spPr>
      </p:pic>
    </p:spTree>
    <p:extLst>
      <p:ext uri="{BB962C8B-B14F-4D97-AF65-F5344CB8AC3E}">
        <p14:creationId xmlns:p14="http://schemas.microsoft.com/office/powerpoint/2010/main" val="1384723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rapezoid 41">
            <a:extLst>
              <a:ext uri="{FF2B5EF4-FFF2-40B4-BE49-F238E27FC236}">
                <a16:creationId xmlns:a16="http://schemas.microsoft.com/office/drawing/2014/main" id="{20827AEA-E223-4E20-B8B7-8A95917DE4CD}"/>
              </a:ext>
            </a:extLst>
          </p:cNvPr>
          <p:cNvSpPr/>
          <p:nvPr/>
        </p:nvSpPr>
        <p:spPr>
          <a:xfrm>
            <a:off x="1524001" y="5685453"/>
            <a:ext cx="8991599" cy="347505"/>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sp>
        <p:nvSpPr>
          <p:cNvPr id="4" name="Slide Number Placeholder 3">
            <a:extLst>
              <a:ext uri="{FF2B5EF4-FFF2-40B4-BE49-F238E27FC236}">
                <a16:creationId xmlns:a16="http://schemas.microsoft.com/office/drawing/2014/main" id="{549834C2-DCB7-4120-AA4F-CFE8A94F1761}"/>
              </a:ext>
            </a:extLst>
          </p:cNvPr>
          <p:cNvSpPr>
            <a:spLocks noGrp="1"/>
          </p:cNvSpPr>
          <p:nvPr>
            <p:ph type="sldNum" sz="quarter" idx="10"/>
          </p:nvPr>
        </p:nvSpPr>
        <p:spPr/>
        <p:txBody>
          <a:bodyPr/>
          <a:lstStyle/>
          <a:p>
            <a:fld id="{B069F481-38E0-41B4-B80D-80D89277AAA6}" type="slidenum">
              <a:rPr lang="en-CA" smtClean="0"/>
              <a:t>5</a:t>
            </a:fld>
            <a:endParaRPr lang="en-CA" dirty="0"/>
          </a:p>
        </p:txBody>
      </p:sp>
      <p:sp>
        <p:nvSpPr>
          <p:cNvPr id="20" name="Isosceles Triangle 19">
            <a:extLst>
              <a:ext uri="{FF2B5EF4-FFF2-40B4-BE49-F238E27FC236}">
                <a16:creationId xmlns:a16="http://schemas.microsoft.com/office/drawing/2014/main" id="{34009330-D30B-4947-814B-401D8A3A5F8B}"/>
              </a:ext>
            </a:extLst>
          </p:cNvPr>
          <p:cNvSpPr/>
          <p:nvPr/>
        </p:nvSpPr>
        <p:spPr>
          <a:xfrm>
            <a:off x="1670900" y="-52946"/>
            <a:ext cx="8616101" cy="1384915"/>
          </a:xfrm>
          <a:prstGeom prs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sz="2800" b="1" dirty="0"/>
              <a:t>EHSTMB</a:t>
            </a:r>
          </a:p>
          <a:p>
            <a:pPr algn="ctr"/>
            <a:r>
              <a:rPr lang="en-US" sz="2800" b="1" dirty="0"/>
              <a:t>OPERATIONAL  PLAN PILLARS</a:t>
            </a:r>
            <a:endParaRPr lang="en-CA" sz="2800" b="1" dirty="0">
              <a:solidFill>
                <a:srgbClr val="FF0000"/>
              </a:solidFill>
            </a:endParaRPr>
          </a:p>
        </p:txBody>
      </p:sp>
      <p:sp>
        <p:nvSpPr>
          <p:cNvPr id="21" name="Rectangle: Top Corners Snipped 20">
            <a:extLst>
              <a:ext uri="{FF2B5EF4-FFF2-40B4-BE49-F238E27FC236}">
                <a16:creationId xmlns:a16="http://schemas.microsoft.com/office/drawing/2014/main" id="{5B6DCB8B-75EA-4D8C-90CF-BE1AC2328CF9}"/>
              </a:ext>
            </a:extLst>
          </p:cNvPr>
          <p:cNvSpPr/>
          <p:nvPr/>
        </p:nvSpPr>
        <p:spPr>
          <a:xfrm>
            <a:off x="1670899" y="1323175"/>
            <a:ext cx="8675792" cy="221350"/>
          </a:xfrm>
          <a:prstGeom prst="snip2SameRect">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sp>
        <p:nvSpPr>
          <p:cNvPr id="29" name="Cylinder 28">
            <a:extLst>
              <a:ext uri="{FF2B5EF4-FFF2-40B4-BE49-F238E27FC236}">
                <a16:creationId xmlns:a16="http://schemas.microsoft.com/office/drawing/2014/main" id="{0DD57E08-31D2-447F-BDC0-157AB2D4D321}"/>
              </a:ext>
            </a:extLst>
          </p:cNvPr>
          <p:cNvSpPr/>
          <p:nvPr/>
        </p:nvSpPr>
        <p:spPr>
          <a:xfrm>
            <a:off x="6210654" y="1553468"/>
            <a:ext cx="1978391" cy="4284384"/>
          </a:xfrm>
          <a:prstGeom prst="can">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050"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30" name="Cylinder 29">
            <a:extLst>
              <a:ext uri="{FF2B5EF4-FFF2-40B4-BE49-F238E27FC236}">
                <a16:creationId xmlns:a16="http://schemas.microsoft.com/office/drawing/2014/main" id="{11F6CFD1-75E8-4BC4-8AA8-21204F3EB49C}"/>
              </a:ext>
            </a:extLst>
          </p:cNvPr>
          <p:cNvSpPr/>
          <p:nvPr/>
        </p:nvSpPr>
        <p:spPr>
          <a:xfrm>
            <a:off x="8415542" y="1553468"/>
            <a:ext cx="1978391" cy="4284384"/>
          </a:xfrm>
          <a:prstGeom prst="can">
            <a:avLst/>
          </a:prstGeom>
          <a:solidFill>
            <a:srgbClr val="438086">
              <a:lumMod val="75000"/>
            </a:srgbClr>
          </a:solidFill>
          <a:ln w="25400" cap="flat" cmpd="sng" algn="ctr">
            <a:solidFill>
              <a:prstClr val="white">
                <a:hueOff val="0"/>
                <a:satOff val="0"/>
                <a:lumOff val="0"/>
                <a:alphaOff val="0"/>
              </a:prstClr>
            </a:solidFill>
            <a:prstDash val="solid"/>
          </a:ln>
          <a:effectLst/>
        </p:spPr>
        <p:txBody>
          <a:bodyPr spcFirstLastPara="0" vert="horz" wrap="square" lIns="7620" tIns="7620" rIns="7620" bIns="7620" numCol="1" spcCol="1270" anchor="ctr" anchorCtr="0">
            <a:noAutofit/>
          </a:bodyPr>
          <a:lstStyle/>
          <a:p>
            <a:endParaRPr lang="en-CA" sz="1050" dirty="0">
              <a:solidFill>
                <a:schemeClr val="bg1"/>
              </a:solidFill>
              <a:effectLst>
                <a:outerShdw blurRad="38100" dist="38100" dir="2700000" algn="tl">
                  <a:srgbClr val="000000">
                    <a:alpha val="43137"/>
                  </a:srgbClr>
                </a:outerShdw>
              </a:effectLst>
              <a:latin typeface="Arial" panose="020B0604020202020204" pitchFamily="34" charset="0"/>
              <a:ea typeface="Segoe UI" panose="020B0502040204020203" pitchFamily="34" charset="0"/>
              <a:cs typeface="Arial" panose="020B0604020202020204" pitchFamily="34" charset="0"/>
            </a:endParaRPr>
          </a:p>
        </p:txBody>
      </p:sp>
      <p:sp>
        <p:nvSpPr>
          <p:cNvPr id="31" name="Cylinder 30">
            <a:extLst>
              <a:ext uri="{FF2B5EF4-FFF2-40B4-BE49-F238E27FC236}">
                <a16:creationId xmlns:a16="http://schemas.microsoft.com/office/drawing/2014/main" id="{865C5FFA-CA68-4F94-AD40-A841B0E1DCCB}"/>
              </a:ext>
            </a:extLst>
          </p:cNvPr>
          <p:cNvSpPr/>
          <p:nvPr/>
        </p:nvSpPr>
        <p:spPr>
          <a:xfrm>
            <a:off x="1802980" y="1553468"/>
            <a:ext cx="1975466" cy="4284384"/>
          </a:xfrm>
          <a:prstGeom prst="can">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dirty="0"/>
          </a:p>
        </p:txBody>
      </p:sp>
      <p:sp>
        <p:nvSpPr>
          <p:cNvPr id="32" name="Cylinder 31">
            <a:extLst>
              <a:ext uri="{FF2B5EF4-FFF2-40B4-BE49-F238E27FC236}">
                <a16:creationId xmlns:a16="http://schemas.microsoft.com/office/drawing/2014/main" id="{5B94025C-FE6C-4F93-A614-BD88BCDF3C14}"/>
              </a:ext>
            </a:extLst>
          </p:cNvPr>
          <p:cNvSpPr/>
          <p:nvPr/>
        </p:nvSpPr>
        <p:spPr>
          <a:xfrm>
            <a:off x="3965209" y="1553468"/>
            <a:ext cx="1976400" cy="4284384"/>
          </a:xfrm>
          <a:prstGeom prst="can">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050"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33" name="Rectangle 32">
            <a:extLst>
              <a:ext uri="{FF2B5EF4-FFF2-40B4-BE49-F238E27FC236}">
                <a16:creationId xmlns:a16="http://schemas.microsoft.com/office/drawing/2014/main" id="{6C738871-4226-45C2-BBF8-F4FC5FAD334F}"/>
              </a:ext>
            </a:extLst>
          </p:cNvPr>
          <p:cNvSpPr/>
          <p:nvPr/>
        </p:nvSpPr>
        <p:spPr>
          <a:xfrm>
            <a:off x="1981200" y="1612354"/>
            <a:ext cx="2108856" cy="415498"/>
          </a:xfrm>
          <a:prstGeom prst="rect">
            <a:avLst/>
          </a:prstGeom>
        </p:spPr>
        <p:txBody>
          <a:bodyPr wrap="square">
            <a:spAutoFit/>
          </a:bodyPr>
          <a:lstStyle/>
          <a:p>
            <a:r>
              <a:rPr lang="en-CA" sz="1000" b="1" dirty="0">
                <a:solidFill>
                  <a:schemeClr val="bg1">
                    <a:lumMod val="95000"/>
                  </a:schemeClr>
                </a:solidFill>
                <a:latin typeface="Arial" panose="020B0604020202020204" pitchFamily="34" charset="0"/>
                <a:cs typeface="Arial" panose="020B0604020202020204" pitchFamily="34" charset="0"/>
              </a:rPr>
              <a:t>Employee Development</a:t>
            </a:r>
          </a:p>
          <a:p>
            <a:r>
              <a:rPr lang="en-CA" sz="1000" b="1" dirty="0">
                <a:solidFill>
                  <a:schemeClr val="bg1">
                    <a:lumMod val="95000"/>
                  </a:schemeClr>
                </a:solidFill>
                <a:latin typeface="Arial" panose="020B0604020202020204" pitchFamily="34" charset="0"/>
                <a:cs typeface="Arial" panose="020B0604020202020204" pitchFamily="34" charset="0"/>
              </a:rPr>
              <a:t> &amp; Branch Culture</a:t>
            </a:r>
            <a:endParaRPr lang="en-CA" sz="1000" b="1"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34" name="Rectangle 33">
            <a:extLst>
              <a:ext uri="{FF2B5EF4-FFF2-40B4-BE49-F238E27FC236}">
                <a16:creationId xmlns:a16="http://schemas.microsoft.com/office/drawing/2014/main" id="{9A1FC927-C385-4184-9C60-5145EEE7CC89}"/>
              </a:ext>
            </a:extLst>
          </p:cNvPr>
          <p:cNvSpPr/>
          <p:nvPr/>
        </p:nvSpPr>
        <p:spPr>
          <a:xfrm>
            <a:off x="1787062" y="2038300"/>
            <a:ext cx="1935732" cy="3647152"/>
          </a:xfrm>
          <a:prstGeom prst="rect">
            <a:avLst/>
          </a:prstGeom>
        </p:spPr>
        <p:txBody>
          <a:bodyPr wrap="square">
            <a:spAutoFit/>
          </a:bodyPr>
          <a:lstStyle/>
          <a:p>
            <a:r>
              <a:rPr lang="en-US" sz="1050"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T</a:t>
            </a:r>
            <a:r>
              <a:rPr lang="en-CA" sz="1050"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he most important part of our branch is our team, our people, our work family. The skills and experience they bring, the passion they show for making the province a safer and better place, and their willingness to find innovative solutions to problems is one of the main reasons EHSTM can deliver on its commitments and responsibilities. We continue to strive to provide our team opportunities to grow, doing meaningful work in a diverse and inclusive environment.  Our leadership team commit to continuing to have open and transparent dialogues and regular forums to share, listen and communicate.</a:t>
            </a:r>
            <a:endParaRPr lang="en-CA" sz="1050" dirty="0">
              <a:solidFill>
                <a:schemeClr val="bg1">
                  <a:lumMod val="95000"/>
                </a:schemeClr>
              </a:solidFill>
              <a:effectLst>
                <a:outerShdw blurRad="38100" dist="38100" dir="2700000" algn="tl">
                  <a:srgbClr val="000000">
                    <a:alpha val="43137"/>
                  </a:srgbClr>
                </a:outerShdw>
              </a:effectLst>
              <a:latin typeface="Arial" panose="020B0604020202020204" pitchFamily="34" charset="0"/>
              <a:ea typeface="Segoe UI" panose="020B0502040204020203" pitchFamily="34" charset="0"/>
              <a:cs typeface="Arial" panose="020B0604020202020204" pitchFamily="34" charset="0"/>
            </a:endParaRPr>
          </a:p>
        </p:txBody>
      </p:sp>
      <p:sp>
        <p:nvSpPr>
          <p:cNvPr id="35" name="Rectangle 34">
            <a:extLst>
              <a:ext uri="{FF2B5EF4-FFF2-40B4-BE49-F238E27FC236}">
                <a16:creationId xmlns:a16="http://schemas.microsoft.com/office/drawing/2014/main" id="{283FEDED-9AF5-4DE1-9D05-4F533283BC73}"/>
              </a:ext>
            </a:extLst>
          </p:cNvPr>
          <p:cNvSpPr/>
          <p:nvPr/>
        </p:nvSpPr>
        <p:spPr>
          <a:xfrm>
            <a:off x="4429622" y="1625417"/>
            <a:ext cx="1165704" cy="400110"/>
          </a:xfrm>
          <a:prstGeom prst="rect">
            <a:avLst/>
          </a:prstGeom>
        </p:spPr>
        <p:txBody>
          <a:bodyPr wrap="square">
            <a:spAutoFit/>
          </a:bodyPr>
          <a:lstStyle/>
          <a:p>
            <a:pPr algn="ctr"/>
            <a:r>
              <a:rPr lang="en-US" sz="1000" b="1" dirty="0">
                <a:solidFill>
                  <a:schemeClr val="bg1">
                    <a:lumMod val="95000"/>
                  </a:schemeClr>
                </a:solidFill>
                <a:latin typeface="Arial" panose="020B0604020202020204" pitchFamily="34" charset="0"/>
                <a:cs typeface="Arial" panose="020B0604020202020204" pitchFamily="34" charset="0"/>
              </a:rPr>
              <a:t>Technology and</a:t>
            </a:r>
          </a:p>
          <a:p>
            <a:pPr algn="ctr"/>
            <a:r>
              <a:rPr lang="en-US" sz="1000" b="1" dirty="0">
                <a:solidFill>
                  <a:schemeClr val="bg1">
                    <a:lumMod val="95000"/>
                  </a:schemeClr>
                </a:solidFill>
                <a:latin typeface="Arial" panose="020B0604020202020204" pitchFamily="34" charset="0"/>
                <a:cs typeface="Arial" panose="020B0604020202020204" pitchFamily="34" charset="0"/>
              </a:rPr>
              <a:t> Innovation</a:t>
            </a:r>
            <a:endParaRPr lang="en-US" sz="1000" b="1"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endParaRPr>
          </a:p>
        </p:txBody>
      </p:sp>
      <p:sp>
        <p:nvSpPr>
          <p:cNvPr id="36" name="Rectangle 35">
            <a:extLst>
              <a:ext uri="{FF2B5EF4-FFF2-40B4-BE49-F238E27FC236}">
                <a16:creationId xmlns:a16="http://schemas.microsoft.com/office/drawing/2014/main" id="{2CEDE0AD-48FD-4795-9283-383AAF643731}"/>
              </a:ext>
            </a:extLst>
          </p:cNvPr>
          <p:cNvSpPr/>
          <p:nvPr/>
        </p:nvSpPr>
        <p:spPr>
          <a:xfrm>
            <a:off x="6530122" y="1570652"/>
            <a:ext cx="1382110" cy="400110"/>
          </a:xfrm>
          <a:prstGeom prst="rect">
            <a:avLst/>
          </a:prstGeom>
        </p:spPr>
        <p:txBody>
          <a:bodyPr wrap="square">
            <a:spAutoFit/>
          </a:bodyPr>
          <a:lstStyle/>
          <a:p>
            <a:pPr algn="ctr"/>
            <a:r>
              <a:rPr lang="en-US" sz="1000" b="1" dirty="0">
                <a:solidFill>
                  <a:schemeClr val="bg1"/>
                </a:solidFill>
                <a:latin typeface="Arial" panose="020B0604020202020204" pitchFamily="34" charset="0"/>
                <a:cs typeface="Arial" panose="020B0604020202020204" pitchFamily="34" charset="0"/>
              </a:rPr>
              <a:t>Operational Service</a:t>
            </a:r>
          </a:p>
          <a:p>
            <a:pPr algn="ctr"/>
            <a:r>
              <a:rPr lang="en-US" sz="1000" b="1" dirty="0">
                <a:solidFill>
                  <a:schemeClr val="bg1"/>
                </a:solidFill>
                <a:latin typeface="Arial" panose="020B0604020202020204" pitchFamily="34" charset="0"/>
                <a:cs typeface="Arial" panose="020B0604020202020204" pitchFamily="34" charset="0"/>
              </a:rPr>
              <a:t> Excellence</a:t>
            </a:r>
            <a:endParaRPr lang="en-CA" sz="8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sp>
        <p:nvSpPr>
          <p:cNvPr id="37" name="TextBox 36">
            <a:extLst>
              <a:ext uri="{FF2B5EF4-FFF2-40B4-BE49-F238E27FC236}">
                <a16:creationId xmlns:a16="http://schemas.microsoft.com/office/drawing/2014/main" id="{4DA7C5A0-5899-41FA-B0D4-B0E4E9A1F02C}"/>
              </a:ext>
            </a:extLst>
          </p:cNvPr>
          <p:cNvSpPr txBox="1"/>
          <p:nvPr/>
        </p:nvSpPr>
        <p:spPr>
          <a:xfrm>
            <a:off x="8498756" y="2104053"/>
            <a:ext cx="1847935" cy="3323987"/>
          </a:xfrm>
          <a:prstGeom prst="rect">
            <a:avLst/>
          </a:prstGeom>
          <a:noFill/>
        </p:spPr>
        <p:txBody>
          <a:bodyPr wrap="square" rtlCol="0">
            <a:spAutoFit/>
          </a:bodyPr>
          <a:lstStyle/>
          <a:p>
            <a:r>
              <a:rPr lang="en-CA" sz="1050" dirty="0">
                <a:solidFill>
                  <a:schemeClr val="bg1"/>
                </a:solidFill>
                <a:latin typeface="Arial" panose="020B0604020202020204" pitchFamily="34" charset="0"/>
                <a:ea typeface="Segoe UI" panose="020B0502040204020203" pitchFamily="34" charset="0"/>
                <a:cs typeface="Arial" panose="020B0604020202020204" pitchFamily="34" charset="0"/>
              </a:rPr>
              <a:t>A guiding principle for the branch is that everything we do should be health system outcome focused.  Whether this means delivering business value to frontline healthcare providers or back-office program administrators the end user and business program is the focus.  This includes not only products or services but also in information management opportunities such as contributing to the ability to follow a patient journey, the ability to support situational awareness and evidenced based decision making.</a:t>
            </a:r>
            <a:endParaRPr lang="en-CA" sz="1050" dirty="0">
              <a:solidFill>
                <a:schemeClr val="bg1"/>
              </a:solidFill>
              <a:effectLst>
                <a:outerShdw blurRad="38100" dist="38100" dir="2700000" algn="tl">
                  <a:srgbClr val="000000">
                    <a:alpha val="43137"/>
                  </a:srgbClr>
                </a:outerShdw>
              </a:effectLst>
              <a:latin typeface="Arial" panose="020B0604020202020204" pitchFamily="34" charset="0"/>
              <a:ea typeface="Segoe UI" panose="020B0502040204020203" pitchFamily="34" charset="0"/>
              <a:cs typeface="Arial" panose="020B0604020202020204" pitchFamily="34" charset="0"/>
            </a:endParaRPr>
          </a:p>
        </p:txBody>
      </p:sp>
      <p:sp>
        <p:nvSpPr>
          <p:cNvPr id="38" name="TextBox 37">
            <a:extLst>
              <a:ext uri="{FF2B5EF4-FFF2-40B4-BE49-F238E27FC236}">
                <a16:creationId xmlns:a16="http://schemas.microsoft.com/office/drawing/2014/main" id="{53F4C9EF-EED2-4461-84B8-4A94BCC09606}"/>
              </a:ext>
            </a:extLst>
          </p:cNvPr>
          <p:cNvSpPr txBox="1"/>
          <p:nvPr/>
        </p:nvSpPr>
        <p:spPr>
          <a:xfrm>
            <a:off x="6353558" y="2027852"/>
            <a:ext cx="1723642" cy="3485570"/>
          </a:xfrm>
          <a:prstGeom prst="rect">
            <a:avLst/>
          </a:prstGeom>
          <a:noFill/>
        </p:spPr>
        <p:txBody>
          <a:bodyPr wrap="square" rtlCol="0">
            <a:spAutoFit/>
          </a:bodyPr>
          <a:lstStyle/>
          <a:p>
            <a:r>
              <a:rPr lang="en-CA" sz="1050" dirty="0">
                <a:solidFill>
                  <a:schemeClr val="bg1"/>
                </a:solidFill>
                <a:latin typeface="Arial" panose="020B0604020202020204" pitchFamily="34" charset="0"/>
                <a:ea typeface="Segoe UI" panose="020B0502040204020203" pitchFamily="34" charset="0"/>
                <a:cs typeface="Arial" panose="020B0604020202020204" pitchFamily="34" charset="0"/>
              </a:rPr>
              <a:t>One of our core competencies is the ability to manage large and complex operations requiring 24/7 monitoring, response and support across the entire provincial geography.  This requires layers of technology and business redundancy and contingency planning.  We continue to strive for ongoing continuous improvement in areas such as life cycle management, vendor relationship management, service level monitoring and reporting as well as streamlining processes. </a:t>
            </a:r>
          </a:p>
        </p:txBody>
      </p:sp>
      <p:sp>
        <p:nvSpPr>
          <p:cNvPr id="39" name="TextBox 38">
            <a:extLst>
              <a:ext uri="{FF2B5EF4-FFF2-40B4-BE49-F238E27FC236}">
                <a16:creationId xmlns:a16="http://schemas.microsoft.com/office/drawing/2014/main" id="{90DA6FD1-1BA6-4336-96AE-91B70F5B59EE}"/>
              </a:ext>
            </a:extLst>
          </p:cNvPr>
          <p:cNvSpPr txBox="1"/>
          <p:nvPr/>
        </p:nvSpPr>
        <p:spPr>
          <a:xfrm>
            <a:off x="4055259" y="2027853"/>
            <a:ext cx="1830791" cy="3323987"/>
          </a:xfrm>
          <a:prstGeom prst="rect">
            <a:avLst/>
          </a:prstGeom>
          <a:noFill/>
        </p:spPr>
        <p:txBody>
          <a:bodyPr wrap="square" rtlCol="0">
            <a:spAutoFit/>
          </a:bodyPr>
          <a:lstStyle/>
          <a:p>
            <a:r>
              <a:rPr lang="en-CA" sz="1050" dirty="0">
                <a:solidFill>
                  <a:schemeClr val="bg1">
                    <a:lumMod val="95000"/>
                  </a:schemeClr>
                </a:solidFill>
                <a:latin typeface="Arial" panose="020B0604020202020204" pitchFamily="34" charset="0"/>
                <a:ea typeface="Segoe UI" panose="020B0502040204020203" pitchFamily="34" charset="0"/>
                <a:cs typeface="Arial" panose="020B0604020202020204" pitchFamily="34" charset="0"/>
              </a:rPr>
              <a:t>EHSTMB is proud to be leaders in technology innovation, being in tune with jurisdictional &amp; industry trends and best practices while balancing risks in complex mission critical environments.  This fiscal we commit to continuing our multi-year journey by adopting and continuing to mature in several streams including additional cloud adoption, real-time data platforms, mobile apps, infrastructure and network design and modernization, and offering additional micro-services to the sector.</a:t>
            </a:r>
          </a:p>
        </p:txBody>
      </p:sp>
      <p:sp>
        <p:nvSpPr>
          <p:cNvPr id="40" name="Rectangle 39">
            <a:extLst>
              <a:ext uri="{FF2B5EF4-FFF2-40B4-BE49-F238E27FC236}">
                <a16:creationId xmlns:a16="http://schemas.microsoft.com/office/drawing/2014/main" id="{22DF9F4C-FF22-4F27-90F0-17B72C54B6C9}"/>
              </a:ext>
            </a:extLst>
          </p:cNvPr>
          <p:cNvSpPr/>
          <p:nvPr/>
        </p:nvSpPr>
        <p:spPr>
          <a:xfrm>
            <a:off x="8839200" y="1570652"/>
            <a:ext cx="1335622" cy="400110"/>
          </a:xfrm>
          <a:prstGeom prst="rect">
            <a:avLst/>
          </a:prstGeom>
        </p:spPr>
        <p:txBody>
          <a:bodyPr wrap="square">
            <a:spAutoFit/>
          </a:bodyPr>
          <a:lstStyle/>
          <a:p>
            <a:pPr algn="ctr"/>
            <a:r>
              <a:rPr lang="en-US" sz="1000" b="1" dirty="0">
                <a:solidFill>
                  <a:schemeClr val="bg1"/>
                </a:solidFill>
                <a:latin typeface="Arial" panose="020B0604020202020204" pitchFamily="34" charset="0"/>
                <a:cs typeface="Arial" panose="020B0604020202020204" pitchFamily="34" charset="0"/>
              </a:rPr>
              <a:t>Health System</a:t>
            </a:r>
          </a:p>
          <a:p>
            <a:pPr algn="ctr"/>
            <a:r>
              <a:rPr lang="en-US" sz="1000" b="1" dirty="0">
                <a:solidFill>
                  <a:schemeClr val="bg1"/>
                </a:solidFill>
                <a:latin typeface="Arial" panose="020B0604020202020204" pitchFamily="34" charset="0"/>
                <a:cs typeface="Arial" panose="020B0604020202020204" pitchFamily="34" charset="0"/>
              </a:rPr>
              <a:t> Outcome Focused</a:t>
            </a:r>
            <a:endParaRPr lang="en-US" sz="1000" b="1" dirty="0">
              <a:solidFill>
                <a:schemeClr val="bg1"/>
              </a:solidFill>
              <a:latin typeface="Arial" panose="020B0604020202020204" pitchFamily="34" charset="0"/>
              <a:ea typeface="Segoe UI" panose="020B0502040204020203" pitchFamily="34" charset="0"/>
              <a:cs typeface="Arial" panose="020B0604020202020204" pitchFamily="34" charset="0"/>
            </a:endParaRPr>
          </a:p>
        </p:txBody>
      </p:sp>
      <p:pic>
        <p:nvPicPr>
          <p:cNvPr id="46" name="Graphic 45" descr="Head with gears">
            <a:extLst>
              <a:ext uri="{FF2B5EF4-FFF2-40B4-BE49-F238E27FC236}">
                <a16:creationId xmlns:a16="http://schemas.microsoft.com/office/drawing/2014/main" id="{8F30BE41-E211-45FD-9034-7E63E88117C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3855" y="1667900"/>
            <a:ext cx="283752" cy="283752"/>
          </a:xfrm>
          <a:prstGeom prst="rect">
            <a:avLst/>
          </a:prstGeom>
        </p:spPr>
      </p:pic>
      <p:pic>
        <p:nvPicPr>
          <p:cNvPr id="48" name="Graphic 47" descr="Cloud Computing">
            <a:extLst>
              <a:ext uri="{FF2B5EF4-FFF2-40B4-BE49-F238E27FC236}">
                <a16:creationId xmlns:a16="http://schemas.microsoft.com/office/drawing/2014/main" id="{FED61BDE-74CD-4125-BF8F-B813D52131F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44441" y="1623364"/>
            <a:ext cx="328288" cy="328288"/>
          </a:xfrm>
          <a:prstGeom prst="rect">
            <a:avLst/>
          </a:prstGeom>
        </p:spPr>
      </p:pic>
      <p:pic>
        <p:nvPicPr>
          <p:cNvPr id="50" name="Graphic 49" descr="Connections">
            <a:extLst>
              <a:ext uri="{FF2B5EF4-FFF2-40B4-BE49-F238E27FC236}">
                <a16:creationId xmlns:a16="http://schemas.microsoft.com/office/drawing/2014/main" id="{DC220E86-BC06-476B-9737-1D3C9EE9DCD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11012" y="1656800"/>
            <a:ext cx="300342" cy="300342"/>
          </a:xfrm>
          <a:prstGeom prst="rect">
            <a:avLst/>
          </a:prstGeom>
        </p:spPr>
      </p:pic>
      <p:pic>
        <p:nvPicPr>
          <p:cNvPr id="52" name="Graphic 51" descr="Ambulance">
            <a:extLst>
              <a:ext uri="{FF2B5EF4-FFF2-40B4-BE49-F238E27FC236}">
                <a16:creationId xmlns:a16="http://schemas.microsoft.com/office/drawing/2014/main" id="{784CEBC3-7A75-4C38-A3F4-FD11262B6B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3821" y="1621265"/>
            <a:ext cx="404262" cy="404262"/>
          </a:xfrm>
          <a:prstGeom prst="rect">
            <a:avLst/>
          </a:prstGeom>
        </p:spPr>
      </p:pic>
    </p:spTree>
    <p:extLst>
      <p:ext uri="{BB962C8B-B14F-4D97-AF65-F5344CB8AC3E}">
        <p14:creationId xmlns:p14="http://schemas.microsoft.com/office/powerpoint/2010/main" val="2775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E87E-F2C1-B5B4-8941-9223CECA5697}"/>
              </a:ext>
            </a:extLst>
          </p:cNvPr>
          <p:cNvSpPr>
            <a:spLocks noGrp="1"/>
          </p:cNvSpPr>
          <p:nvPr>
            <p:ph type="title" idx="4294967295"/>
          </p:nvPr>
        </p:nvSpPr>
        <p:spPr>
          <a:xfrm>
            <a:off x="510989" y="365033"/>
            <a:ext cx="11276013" cy="531813"/>
          </a:xfrm>
        </p:spPr>
        <p:txBody>
          <a:bodyPr>
            <a:normAutofit/>
          </a:bodyPr>
          <a:lstStyle/>
          <a:p>
            <a:r>
              <a:rPr lang="en-US" dirty="0">
                <a:latin typeface="+mj-lt"/>
                <a:cs typeface="Arial" panose="020B0604020202020204" pitchFamily="34" charset="0"/>
              </a:rPr>
              <a:t>How Would We Describe the Work We Do?</a:t>
            </a:r>
            <a:endParaRPr lang="en-CA" dirty="0">
              <a:latin typeface="+mj-lt"/>
              <a:cs typeface="Arial" panose="020B0604020202020204" pitchFamily="34" charset="0"/>
            </a:endParaRPr>
          </a:p>
        </p:txBody>
      </p:sp>
      <p:pic>
        <p:nvPicPr>
          <p:cNvPr id="5" name="Content Placeholder 4">
            <a:extLst>
              <a:ext uri="{FF2B5EF4-FFF2-40B4-BE49-F238E27FC236}">
                <a16:creationId xmlns:a16="http://schemas.microsoft.com/office/drawing/2014/main" id="{169232DA-554E-08A9-119A-7F592F1C3D34}"/>
              </a:ext>
            </a:extLst>
          </p:cNvPr>
          <p:cNvPicPr>
            <a:picLocks noGrp="1" noChangeAspect="1"/>
          </p:cNvPicPr>
          <p:nvPr>
            <p:ph idx="4294967295"/>
          </p:nvPr>
        </p:nvPicPr>
        <p:blipFill>
          <a:blip r:embed="rId2"/>
          <a:stretch>
            <a:fillRect/>
          </a:stretch>
        </p:blipFill>
        <p:spPr>
          <a:xfrm>
            <a:off x="2036619" y="592138"/>
            <a:ext cx="5943600" cy="2395538"/>
          </a:xfrm>
          <a:prstGeom prst="rect">
            <a:avLst/>
          </a:prstGeom>
        </p:spPr>
      </p:pic>
      <p:pic>
        <p:nvPicPr>
          <p:cNvPr id="9" name="Picture 8">
            <a:extLst>
              <a:ext uri="{FF2B5EF4-FFF2-40B4-BE49-F238E27FC236}">
                <a16:creationId xmlns:a16="http://schemas.microsoft.com/office/drawing/2014/main" id="{07C6F97B-4E1B-A400-E641-12E0D72F19EC}"/>
              </a:ext>
            </a:extLst>
          </p:cNvPr>
          <p:cNvPicPr>
            <a:picLocks noChangeAspect="1"/>
          </p:cNvPicPr>
          <p:nvPr/>
        </p:nvPicPr>
        <p:blipFill>
          <a:blip r:embed="rId3"/>
          <a:stretch>
            <a:fillRect/>
          </a:stretch>
        </p:blipFill>
        <p:spPr>
          <a:xfrm>
            <a:off x="1528355" y="2133600"/>
            <a:ext cx="8755243" cy="3827554"/>
          </a:xfrm>
          <a:prstGeom prst="rect">
            <a:avLst/>
          </a:prstGeom>
        </p:spPr>
      </p:pic>
    </p:spTree>
    <p:extLst>
      <p:ext uri="{BB962C8B-B14F-4D97-AF65-F5344CB8AC3E}">
        <p14:creationId xmlns:p14="http://schemas.microsoft.com/office/powerpoint/2010/main" val="3016550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55A129E-91C8-44B0-BB90-43327BFB8630}"/>
              </a:ext>
            </a:extLst>
          </p:cNvPr>
          <p:cNvGrpSpPr/>
          <p:nvPr/>
        </p:nvGrpSpPr>
        <p:grpSpPr>
          <a:xfrm>
            <a:off x="4079506" y="4946522"/>
            <a:ext cx="823813" cy="433751"/>
            <a:chOff x="5789571" y="5562221"/>
            <a:chExt cx="823813" cy="433751"/>
          </a:xfrm>
        </p:grpSpPr>
        <p:sp>
          <p:nvSpPr>
            <p:cNvPr id="47" name="Freeform: Shape 46">
              <a:extLst>
                <a:ext uri="{FF2B5EF4-FFF2-40B4-BE49-F238E27FC236}">
                  <a16:creationId xmlns:a16="http://schemas.microsoft.com/office/drawing/2014/main" id="{7249254C-0242-4648-B23C-A8A4546D14A4}"/>
                </a:ext>
              </a:extLst>
            </p:cNvPr>
            <p:cNvSpPr/>
            <p:nvPr/>
          </p:nvSpPr>
          <p:spPr>
            <a:xfrm>
              <a:off x="5866182" y="5634790"/>
              <a:ext cx="747202" cy="361182"/>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800" dirty="0">
                <a:solidFill>
                  <a:schemeClr val="tx1"/>
                </a:solidFill>
              </a:endParaRPr>
            </a:p>
          </p:txBody>
        </p:sp>
        <p:sp>
          <p:nvSpPr>
            <p:cNvPr id="48" name="Freeform: Shape 47">
              <a:extLst>
                <a:ext uri="{FF2B5EF4-FFF2-40B4-BE49-F238E27FC236}">
                  <a16:creationId xmlns:a16="http://schemas.microsoft.com/office/drawing/2014/main" id="{E3C3B88C-635A-4803-9E34-2729DA064822}"/>
                </a:ext>
              </a:extLst>
            </p:cNvPr>
            <p:cNvSpPr/>
            <p:nvPr/>
          </p:nvSpPr>
          <p:spPr>
            <a:xfrm>
              <a:off x="5789571" y="5562221"/>
              <a:ext cx="747202" cy="361182"/>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800" dirty="0">
                <a:solidFill>
                  <a:schemeClr val="tx1"/>
                </a:solidFill>
              </a:endParaRPr>
            </a:p>
          </p:txBody>
        </p:sp>
      </p:grpSp>
      <p:sp>
        <p:nvSpPr>
          <p:cNvPr id="74" name="Freeform: Shape 73">
            <a:extLst>
              <a:ext uri="{FF2B5EF4-FFF2-40B4-BE49-F238E27FC236}">
                <a16:creationId xmlns:a16="http://schemas.microsoft.com/office/drawing/2014/main" id="{F6FA69D4-1A27-43FB-AFAA-36ABAFB05504}"/>
              </a:ext>
            </a:extLst>
          </p:cNvPr>
          <p:cNvSpPr/>
          <p:nvPr/>
        </p:nvSpPr>
        <p:spPr>
          <a:xfrm>
            <a:off x="1829224" y="3656082"/>
            <a:ext cx="1173614" cy="567341"/>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r>
              <a:rPr lang="en-US" sz="800" dirty="0"/>
              <a:t>Emergency Health Services Division</a:t>
            </a:r>
          </a:p>
        </p:txBody>
      </p:sp>
      <p:sp>
        <p:nvSpPr>
          <p:cNvPr id="100" name="Freeform: Shape 99">
            <a:extLst>
              <a:ext uri="{FF2B5EF4-FFF2-40B4-BE49-F238E27FC236}">
                <a16:creationId xmlns:a16="http://schemas.microsoft.com/office/drawing/2014/main" id="{8BB33882-C798-48F0-9849-7AECE54F69E5}"/>
              </a:ext>
            </a:extLst>
          </p:cNvPr>
          <p:cNvSpPr/>
          <p:nvPr/>
        </p:nvSpPr>
        <p:spPr>
          <a:xfrm>
            <a:off x="3140750" y="1870944"/>
            <a:ext cx="1037478" cy="380436"/>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r>
              <a:rPr lang="en-CA" sz="800" dirty="0"/>
              <a:t>PSRN Steering Committee</a:t>
            </a:r>
          </a:p>
        </p:txBody>
      </p:sp>
      <p:sp>
        <p:nvSpPr>
          <p:cNvPr id="76" name="Freeform: Shape 75">
            <a:extLst>
              <a:ext uri="{FF2B5EF4-FFF2-40B4-BE49-F238E27FC236}">
                <a16:creationId xmlns:a16="http://schemas.microsoft.com/office/drawing/2014/main" id="{74F523ED-BD99-4DC0-9A27-7E5BBF5FFEBE}"/>
              </a:ext>
            </a:extLst>
          </p:cNvPr>
          <p:cNvSpPr/>
          <p:nvPr/>
        </p:nvSpPr>
        <p:spPr>
          <a:xfrm>
            <a:off x="2939261" y="3986825"/>
            <a:ext cx="834685" cy="707377"/>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r>
              <a:rPr lang="en-US" sz="800" dirty="0"/>
              <a:t>Emergency Health Regulatory &amp; Accountability</a:t>
            </a:r>
          </a:p>
        </p:txBody>
      </p:sp>
      <p:sp>
        <p:nvSpPr>
          <p:cNvPr id="64" name="Freeform: Shape 63">
            <a:extLst>
              <a:ext uri="{FF2B5EF4-FFF2-40B4-BE49-F238E27FC236}">
                <a16:creationId xmlns:a16="http://schemas.microsoft.com/office/drawing/2014/main" id="{5FB0F73F-F8B7-4A83-9375-5FA248D25F28}"/>
              </a:ext>
            </a:extLst>
          </p:cNvPr>
          <p:cNvSpPr/>
          <p:nvPr/>
        </p:nvSpPr>
        <p:spPr>
          <a:xfrm>
            <a:off x="7210913" y="3939752"/>
            <a:ext cx="879048" cy="396600"/>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sz="800" dirty="0">
              <a:solidFill>
                <a:schemeClr val="tx1"/>
              </a:solidFill>
            </a:endParaRPr>
          </a:p>
        </p:txBody>
      </p:sp>
      <p:sp>
        <p:nvSpPr>
          <p:cNvPr id="63" name="Freeform: Shape 62">
            <a:extLst>
              <a:ext uri="{FF2B5EF4-FFF2-40B4-BE49-F238E27FC236}">
                <a16:creationId xmlns:a16="http://schemas.microsoft.com/office/drawing/2014/main" id="{8FC9E992-7E38-4380-B6CF-BCC46EBEFFBE}"/>
              </a:ext>
            </a:extLst>
          </p:cNvPr>
          <p:cNvSpPr/>
          <p:nvPr/>
        </p:nvSpPr>
        <p:spPr>
          <a:xfrm>
            <a:off x="7096613" y="3825452"/>
            <a:ext cx="879048" cy="396600"/>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sz="800" dirty="0">
              <a:solidFill>
                <a:schemeClr val="tx1"/>
              </a:solidFill>
            </a:endParaRPr>
          </a:p>
        </p:txBody>
      </p:sp>
      <p:sp>
        <p:nvSpPr>
          <p:cNvPr id="62" name="Freeform: Shape 61">
            <a:extLst>
              <a:ext uri="{FF2B5EF4-FFF2-40B4-BE49-F238E27FC236}">
                <a16:creationId xmlns:a16="http://schemas.microsoft.com/office/drawing/2014/main" id="{4374A523-5953-42FB-B851-F68D1DEAE174}"/>
              </a:ext>
            </a:extLst>
          </p:cNvPr>
          <p:cNvSpPr/>
          <p:nvPr/>
        </p:nvSpPr>
        <p:spPr>
          <a:xfrm>
            <a:off x="6982313" y="3711152"/>
            <a:ext cx="879048" cy="396600"/>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sz="800" dirty="0">
              <a:solidFill>
                <a:schemeClr val="tx1"/>
              </a:solidFill>
            </a:endParaRPr>
          </a:p>
        </p:txBody>
      </p:sp>
      <p:sp>
        <p:nvSpPr>
          <p:cNvPr id="55" name="Freeform: Shape 54">
            <a:extLst>
              <a:ext uri="{FF2B5EF4-FFF2-40B4-BE49-F238E27FC236}">
                <a16:creationId xmlns:a16="http://schemas.microsoft.com/office/drawing/2014/main" id="{EC6AA2A0-DC6F-41F5-B237-31BB407F82F5}"/>
              </a:ext>
            </a:extLst>
          </p:cNvPr>
          <p:cNvSpPr/>
          <p:nvPr/>
        </p:nvSpPr>
        <p:spPr>
          <a:xfrm>
            <a:off x="3719540" y="1457897"/>
            <a:ext cx="3180302" cy="236907"/>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00" dirty="0">
                <a:solidFill>
                  <a:schemeClr val="tx1"/>
                </a:solidFill>
              </a:rPr>
              <a:t>Telephone/Network Providers</a:t>
            </a:r>
            <a:endParaRPr lang="en-CA" sz="800" dirty="0">
              <a:solidFill>
                <a:schemeClr val="tx1"/>
              </a:solidFill>
            </a:endParaRPr>
          </a:p>
        </p:txBody>
      </p:sp>
      <p:cxnSp>
        <p:nvCxnSpPr>
          <p:cNvPr id="39" name="Straight Arrow Connector 38">
            <a:extLst>
              <a:ext uri="{FF2B5EF4-FFF2-40B4-BE49-F238E27FC236}">
                <a16:creationId xmlns:a16="http://schemas.microsoft.com/office/drawing/2014/main" id="{F7C48344-A464-4502-9B8C-9D510DFE1042}"/>
              </a:ext>
            </a:extLst>
          </p:cNvPr>
          <p:cNvCxnSpPr>
            <a:cxnSpLocks/>
          </p:cNvCxnSpPr>
          <p:nvPr/>
        </p:nvCxnSpPr>
        <p:spPr>
          <a:xfrm flipH="1">
            <a:off x="5727781" y="3789787"/>
            <a:ext cx="320111"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964A80E-BBC8-4DDC-BCC3-19BA621DECC9}"/>
              </a:ext>
            </a:extLst>
          </p:cNvPr>
          <p:cNvSpPr/>
          <p:nvPr/>
        </p:nvSpPr>
        <p:spPr>
          <a:xfrm>
            <a:off x="3237314" y="2941205"/>
            <a:ext cx="760559" cy="624992"/>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r>
              <a:rPr lang="en-US" sz="800" b="1" dirty="0"/>
              <a:t>EHSTMB</a:t>
            </a:r>
          </a:p>
        </p:txBody>
      </p:sp>
      <p:sp>
        <p:nvSpPr>
          <p:cNvPr id="8" name="Freeform: Shape 7">
            <a:extLst>
              <a:ext uri="{FF2B5EF4-FFF2-40B4-BE49-F238E27FC236}">
                <a16:creationId xmlns:a16="http://schemas.microsoft.com/office/drawing/2014/main" id="{C16CBD2E-E04D-4F94-B286-4F5265DF451E}"/>
              </a:ext>
            </a:extLst>
          </p:cNvPr>
          <p:cNvSpPr/>
          <p:nvPr/>
        </p:nvSpPr>
        <p:spPr>
          <a:xfrm>
            <a:off x="6497984" y="4515130"/>
            <a:ext cx="1077734" cy="648776"/>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00" dirty="0">
                <a:solidFill>
                  <a:schemeClr val="tx1"/>
                </a:solidFill>
              </a:rPr>
              <a:t>Association of Municipalities of Ontario  (AMO)</a:t>
            </a:r>
            <a:endParaRPr lang="en-CA" sz="800" dirty="0">
              <a:solidFill>
                <a:schemeClr val="tx1"/>
              </a:solidFill>
            </a:endParaRPr>
          </a:p>
        </p:txBody>
      </p:sp>
      <p:sp>
        <p:nvSpPr>
          <p:cNvPr id="3" name="Oval 2">
            <a:extLst>
              <a:ext uri="{FF2B5EF4-FFF2-40B4-BE49-F238E27FC236}">
                <a16:creationId xmlns:a16="http://schemas.microsoft.com/office/drawing/2014/main" id="{95012F87-59A9-40DA-8F57-2BE4D9D57260}"/>
              </a:ext>
            </a:extLst>
          </p:cNvPr>
          <p:cNvSpPr/>
          <p:nvPr/>
        </p:nvSpPr>
        <p:spPr>
          <a:xfrm>
            <a:off x="4112083" y="3388388"/>
            <a:ext cx="1590293" cy="790571"/>
          </a:xfrm>
          <a:prstGeom prst="ellipse">
            <a:avLst/>
          </a:prstGeom>
          <a:solidFill>
            <a:schemeClr val="tx1">
              <a:lumMod val="95000"/>
              <a:lumOff val="5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r>
              <a:rPr lang="en-US" sz="800" dirty="0">
                <a:solidFill>
                  <a:schemeClr val="bg1"/>
                </a:solidFill>
              </a:rPr>
              <a:t>Ambulance Dispatch Implementation Table (ADIT)</a:t>
            </a:r>
            <a:endParaRPr lang="en-CA" sz="800" dirty="0">
              <a:solidFill>
                <a:schemeClr val="bg1"/>
              </a:solidFill>
            </a:endParaRPr>
          </a:p>
        </p:txBody>
      </p:sp>
      <p:sp>
        <p:nvSpPr>
          <p:cNvPr id="43" name="Freeform: Shape 42">
            <a:extLst>
              <a:ext uri="{FF2B5EF4-FFF2-40B4-BE49-F238E27FC236}">
                <a16:creationId xmlns:a16="http://schemas.microsoft.com/office/drawing/2014/main" id="{5E66B598-A000-4EFC-B80B-27B66194D91D}"/>
              </a:ext>
            </a:extLst>
          </p:cNvPr>
          <p:cNvSpPr/>
          <p:nvPr/>
        </p:nvSpPr>
        <p:spPr>
          <a:xfrm>
            <a:off x="6047891" y="3472785"/>
            <a:ext cx="879048" cy="682073"/>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00" dirty="0">
                <a:solidFill>
                  <a:schemeClr val="tx1"/>
                </a:solidFill>
              </a:rPr>
              <a:t>Ontario Association of Paramedic Chiefs</a:t>
            </a:r>
            <a:endParaRPr lang="en-CA" sz="800" dirty="0">
              <a:solidFill>
                <a:schemeClr val="tx1"/>
              </a:solidFill>
            </a:endParaRPr>
          </a:p>
        </p:txBody>
      </p:sp>
      <p:sp>
        <p:nvSpPr>
          <p:cNvPr id="61" name="Freeform: Shape 60">
            <a:extLst>
              <a:ext uri="{FF2B5EF4-FFF2-40B4-BE49-F238E27FC236}">
                <a16:creationId xmlns:a16="http://schemas.microsoft.com/office/drawing/2014/main" id="{D9FC9536-CF78-4928-A4BA-1248E7315535}"/>
              </a:ext>
            </a:extLst>
          </p:cNvPr>
          <p:cNvSpPr/>
          <p:nvPr/>
        </p:nvSpPr>
        <p:spPr>
          <a:xfrm>
            <a:off x="6245594" y="1644517"/>
            <a:ext cx="1266890" cy="380436"/>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00" dirty="0">
                <a:solidFill>
                  <a:schemeClr val="tx1"/>
                </a:solidFill>
              </a:rPr>
              <a:t>Ontario Association of Fire Chiefs (OAFC)</a:t>
            </a:r>
            <a:endParaRPr lang="en-CA" sz="800" dirty="0">
              <a:solidFill>
                <a:schemeClr val="tx1"/>
              </a:solidFill>
            </a:endParaRPr>
          </a:p>
        </p:txBody>
      </p:sp>
      <p:sp>
        <p:nvSpPr>
          <p:cNvPr id="84" name="Freeform: Shape 83">
            <a:extLst>
              <a:ext uri="{FF2B5EF4-FFF2-40B4-BE49-F238E27FC236}">
                <a16:creationId xmlns:a16="http://schemas.microsoft.com/office/drawing/2014/main" id="{9C2D7218-21FB-409C-B12D-11253CFEF2F7}"/>
              </a:ext>
            </a:extLst>
          </p:cNvPr>
          <p:cNvSpPr/>
          <p:nvPr/>
        </p:nvSpPr>
        <p:spPr>
          <a:xfrm>
            <a:off x="3774841" y="5785646"/>
            <a:ext cx="3381040" cy="259617"/>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00" dirty="0">
                <a:solidFill>
                  <a:schemeClr val="tx1"/>
                </a:solidFill>
              </a:rPr>
              <a:t>I&amp;IT Vendor Community</a:t>
            </a:r>
            <a:endParaRPr lang="en-CA" sz="800" dirty="0">
              <a:solidFill>
                <a:schemeClr val="tx1"/>
              </a:solidFill>
            </a:endParaRPr>
          </a:p>
        </p:txBody>
      </p:sp>
      <p:sp>
        <p:nvSpPr>
          <p:cNvPr id="86" name="TextBox 85">
            <a:extLst>
              <a:ext uri="{FF2B5EF4-FFF2-40B4-BE49-F238E27FC236}">
                <a16:creationId xmlns:a16="http://schemas.microsoft.com/office/drawing/2014/main" id="{EDFEC678-5299-4B08-9623-7401EF5960FC}"/>
              </a:ext>
            </a:extLst>
          </p:cNvPr>
          <p:cNvSpPr txBox="1"/>
          <p:nvPr/>
        </p:nvSpPr>
        <p:spPr>
          <a:xfrm>
            <a:off x="8234163" y="2332526"/>
            <a:ext cx="3663315" cy="1233671"/>
          </a:xfrm>
          <a:prstGeom prst="rect">
            <a:avLst/>
          </a:prstGeom>
          <a:noFill/>
          <a:ln>
            <a:noFill/>
          </a:ln>
        </p:spPr>
        <p:txBody>
          <a:bodyPr wrap="square" rtlCol="0">
            <a:spAutoFit/>
          </a:bodyPr>
          <a:lstStyle/>
          <a:p>
            <a:r>
              <a:rPr lang="en-US" sz="1000" b="1" dirty="0"/>
              <a:t>ADIT  </a:t>
            </a:r>
          </a:p>
          <a:p>
            <a:r>
              <a:rPr lang="en-US" sz="1000" dirty="0"/>
              <a:t>Terms of Reference</a:t>
            </a:r>
          </a:p>
          <a:p>
            <a:pPr>
              <a:spcBef>
                <a:spcPts val="450"/>
              </a:spcBef>
            </a:pPr>
            <a:r>
              <a:rPr lang="en-CA" sz="1000" i="1" dirty="0"/>
              <a:t>“Advisory to the Executive Director, Emergency Health Services and the Executive Lead, Health Services I&amp;IT Cluster, providing a forum to establish strategic directions and assess impacts on sector-wide business and technology initiatives. ”</a:t>
            </a:r>
            <a:endParaRPr lang="en-US" sz="1000" i="1" dirty="0"/>
          </a:p>
        </p:txBody>
      </p:sp>
      <p:sp>
        <p:nvSpPr>
          <p:cNvPr id="90" name="Freeform: Shape 89">
            <a:extLst>
              <a:ext uri="{FF2B5EF4-FFF2-40B4-BE49-F238E27FC236}">
                <a16:creationId xmlns:a16="http://schemas.microsoft.com/office/drawing/2014/main" id="{9BE6D0CE-5D27-4CAA-A9E0-BF6B5EC67863}"/>
              </a:ext>
            </a:extLst>
          </p:cNvPr>
          <p:cNvSpPr/>
          <p:nvPr/>
        </p:nvSpPr>
        <p:spPr>
          <a:xfrm>
            <a:off x="4053047" y="2137102"/>
            <a:ext cx="1348049" cy="550445"/>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r>
              <a:rPr lang="en-CA" sz="800" dirty="0"/>
              <a:t>Government Mobile Communications (GMCB)</a:t>
            </a:r>
          </a:p>
        </p:txBody>
      </p:sp>
      <p:cxnSp>
        <p:nvCxnSpPr>
          <p:cNvPr id="93" name="Straight Arrow Connector 92">
            <a:extLst>
              <a:ext uri="{FF2B5EF4-FFF2-40B4-BE49-F238E27FC236}">
                <a16:creationId xmlns:a16="http://schemas.microsoft.com/office/drawing/2014/main" id="{F1F19C94-D11A-4DCF-8596-A1423851D556}"/>
              </a:ext>
            </a:extLst>
          </p:cNvPr>
          <p:cNvCxnSpPr>
            <a:cxnSpLocks/>
          </p:cNvCxnSpPr>
          <p:nvPr/>
        </p:nvCxnSpPr>
        <p:spPr>
          <a:xfrm>
            <a:off x="3675021" y="3781459"/>
            <a:ext cx="410504"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309562A-554F-48D9-9856-E09D993A7A14}"/>
              </a:ext>
            </a:extLst>
          </p:cNvPr>
          <p:cNvSpPr txBox="1"/>
          <p:nvPr/>
        </p:nvSpPr>
        <p:spPr>
          <a:xfrm>
            <a:off x="3729758" y="3836029"/>
            <a:ext cx="760559" cy="338554"/>
          </a:xfrm>
          <a:prstGeom prst="rect">
            <a:avLst/>
          </a:prstGeom>
          <a:noFill/>
        </p:spPr>
        <p:txBody>
          <a:bodyPr wrap="square" rtlCol="0">
            <a:spAutoFit/>
          </a:bodyPr>
          <a:lstStyle/>
          <a:p>
            <a:r>
              <a:rPr lang="en-US" sz="800" dirty="0"/>
              <a:t>Co</a:t>
            </a:r>
          </a:p>
          <a:p>
            <a:r>
              <a:rPr lang="en-US" sz="800" dirty="0"/>
              <a:t>-chair</a:t>
            </a:r>
            <a:endParaRPr lang="en-CA" sz="800" dirty="0"/>
          </a:p>
        </p:txBody>
      </p:sp>
      <p:sp>
        <p:nvSpPr>
          <p:cNvPr id="38" name="TextBox 37">
            <a:extLst>
              <a:ext uri="{FF2B5EF4-FFF2-40B4-BE49-F238E27FC236}">
                <a16:creationId xmlns:a16="http://schemas.microsoft.com/office/drawing/2014/main" id="{B3BA1727-B080-4017-9336-A94A76FC6E77}"/>
              </a:ext>
            </a:extLst>
          </p:cNvPr>
          <p:cNvSpPr txBox="1"/>
          <p:nvPr/>
        </p:nvSpPr>
        <p:spPr>
          <a:xfrm>
            <a:off x="5663872" y="3799861"/>
            <a:ext cx="760559" cy="338554"/>
          </a:xfrm>
          <a:prstGeom prst="rect">
            <a:avLst/>
          </a:prstGeom>
          <a:noFill/>
        </p:spPr>
        <p:txBody>
          <a:bodyPr wrap="square" rtlCol="0">
            <a:spAutoFit/>
          </a:bodyPr>
          <a:lstStyle/>
          <a:p>
            <a:r>
              <a:rPr lang="en-US" sz="800" dirty="0"/>
              <a:t>Co-</a:t>
            </a:r>
          </a:p>
          <a:p>
            <a:r>
              <a:rPr lang="en-US" sz="800" dirty="0"/>
              <a:t>chair</a:t>
            </a:r>
            <a:endParaRPr lang="en-CA" sz="800" dirty="0"/>
          </a:p>
        </p:txBody>
      </p:sp>
      <p:sp>
        <p:nvSpPr>
          <p:cNvPr id="54" name="Freeform: Shape 53">
            <a:extLst>
              <a:ext uri="{FF2B5EF4-FFF2-40B4-BE49-F238E27FC236}">
                <a16:creationId xmlns:a16="http://schemas.microsoft.com/office/drawing/2014/main" id="{EBA917D8-F876-4DB5-B719-217D5B7132A3}"/>
              </a:ext>
            </a:extLst>
          </p:cNvPr>
          <p:cNvSpPr/>
          <p:nvPr/>
        </p:nvSpPr>
        <p:spPr>
          <a:xfrm>
            <a:off x="6295539" y="1216823"/>
            <a:ext cx="1167002" cy="343556"/>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00" dirty="0">
                <a:solidFill>
                  <a:schemeClr val="tx1"/>
                </a:solidFill>
              </a:rPr>
              <a:t>Ontario Provincial Police (OPP) </a:t>
            </a:r>
            <a:endParaRPr lang="en-CA" sz="800" dirty="0">
              <a:solidFill>
                <a:schemeClr val="tx1"/>
              </a:solidFill>
            </a:endParaRPr>
          </a:p>
        </p:txBody>
      </p:sp>
      <p:sp>
        <p:nvSpPr>
          <p:cNvPr id="56" name="Freeform: Shape 55">
            <a:extLst>
              <a:ext uri="{FF2B5EF4-FFF2-40B4-BE49-F238E27FC236}">
                <a16:creationId xmlns:a16="http://schemas.microsoft.com/office/drawing/2014/main" id="{25B20C83-C9F3-4B43-BFAE-D564681F30D0}"/>
              </a:ext>
            </a:extLst>
          </p:cNvPr>
          <p:cNvSpPr/>
          <p:nvPr/>
        </p:nvSpPr>
        <p:spPr>
          <a:xfrm>
            <a:off x="5733504" y="1938178"/>
            <a:ext cx="424488" cy="263963"/>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00" dirty="0">
                <a:solidFill>
                  <a:schemeClr val="tx1"/>
                </a:solidFill>
              </a:rPr>
              <a:t>CRTC</a:t>
            </a:r>
            <a:endParaRPr lang="en-CA" sz="800" dirty="0">
              <a:solidFill>
                <a:schemeClr val="tx1"/>
              </a:solidFill>
            </a:endParaRPr>
          </a:p>
        </p:txBody>
      </p:sp>
      <p:sp>
        <p:nvSpPr>
          <p:cNvPr id="57" name="Freeform: Shape 56">
            <a:extLst>
              <a:ext uri="{FF2B5EF4-FFF2-40B4-BE49-F238E27FC236}">
                <a16:creationId xmlns:a16="http://schemas.microsoft.com/office/drawing/2014/main" id="{7AAF3371-19F7-4AAA-A3D2-10DC9B86325D}"/>
              </a:ext>
            </a:extLst>
          </p:cNvPr>
          <p:cNvSpPr/>
          <p:nvPr/>
        </p:nvSpPr>
        <p:spPr>
          <a:xfrm>
            <a:off x="5609413" y="2183930"/>
            <a:ext cx="1313632" cy="526582"/>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rgbClr val="D5DAB4">
              <a:alpha val="90000"/>
            </a:srgb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r>
              <a:rPr lang="en-US" sz="800" dirty="0">
                <a:solidFill>
                  <a:schemeClr val="tx1"/>
                </a:solidFill>
              </a:rPr>
              <a:t>NG911 - Emergency Services Working Group (ESWG)</a:t>
            </a:r>
            <a:endParaRPr lang="en-CA" sz="800" dirty="0">
              <a:solidFill>
                <a:schemeClr val="tx1"/>
              </a:solidFill>
            </a:endParaRPr>
          </a:p>
        </p:txBody>
      </p:sp>
      <p:sp>
        <p:nvSpPr>
          <p:cNvPr id="60" name="Freeform: Shape 59">
            <a:extLst>
              <a:ext uri="{FF2B5EF4-FFF2-40B4-BE49-F238E27FC236}">
                <a16:creationId xmlns:a16="http://schemas.microsoft.com/office/drawing/2014/main" id="{67D7D2A2-CAB2-4143-813E-4D8E1061164A}"/>
              </a:ext>
            </a:extLst>
          </p:cNvPr>
          <p:cNvSpPr/>
          <p:nvPr/>
        </p:nvSpPr>
        <p:spPr>
          <a:xfrm>
            <a:off x="6884735" y="3622972"/>
            <a:ext cx="905407" cy="396600"/>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00" dirty="0">
                <a:solidFill>
                  <a:schemeClr val="tx1"/>
                </a:solidFill>
              </a:rPr>
              <a:t>56+ Paramedic Service Orgs</a:t>
            </a:r>
            <a:endParaRPr lang="en-CA" sz="800" dirty="0">
              <a:solidFill>
                <a:schemeClr val="tx1"/>
              </a:solidFill>
            </a:endParaRPr>
          </a:p>
        </p:txBody>
      </p:sp>
      <p:sp>
        <p:nvSpPr>
          <p:cNvPr id="68" name="Freeform: Shape 67">
            <a:extLst>
              <a:ext uri="{FF2B5EF4-FFF2-40B4-BE49-F238E27FC236}">
                <a16:creationId xmlns:a16="http://schemas.microsoft.com/office/drawing/2014/main" id="{9CD1D76F-91EA-45FA-AD23-54479759C55F}"/>
              </a:ext>
            </a:extLst>
          </p:cNvPr>
          <p:cNvSpPr/>
          <p:nvPr/>
        </p:nvSpPr>
        <p:spPr>
          <a:xfrm>
            <a:off x="3965828" y="4872430"/>
            <a:ext cx="760560" cy="354812"/>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00" dirty="0">
                <a:solidFill>
                  <a:schemeClr val="tx1"/>
                </a:solidFill>
              </a:rPr>
              <a:t>Hospital EDs</a:t>
            </a:r>
          </a:p>
        </p:txBody>
      </p:sp>
      <p:grpSp>
        <p:nvGrpSpPr>
          <p:cNvPr id="82" name="Group 81">
            <a:extLst>
              <a:ext uri="{FF2B5EF4-FFF2-40B4-BE49-F238E27FC236}">
                <a16:creationId xmlns:a16="http://schemas.microsoft.com/office/drawing/2014/main" id="{B7CE3EE9-59AF-47C9-B588-C6F96404439E}"/>
              </a:ext>
            </a:extLst>
          </p:cNvPr>
          <p:cNvGrpSpPr/>
          <p:nvPr/>
        </p:nvGrpSpPr>
        <p:grpSpPr>
          <a:xfrm>
            <a:off x="1898219" y="2662415"/>
            <a:ext cx="1354391" cy="769585"/>
            <a:chOff x="2359711" y="4642762"/>
            <a:chExt cx="1838138" cy="1008017"/>
          </a:xfrm>
        </p:grpSpPr>
        <p:sp>
          <p:nvSpPr>
            <p:cNvPr id="83" name="Freeform: Shape 82">
              <a:extLst>
                <a:ext uri="{FF2B5EF4-FFF2-40B4-BE49-F238E27FC236}">
                  <a16:creationId xmlns:a16="http://schemas.microsoft.com/office/drawing/2014/main" id="{379989A7-C914-4129-8C85-72A6E66C5967}"/>
                </a:ext>
              </a:extLst>
            </p:cNvPr>
            <p:cNvSpPr/>
            <p:nvPr/>
          </p:nvSpPr>
          <p:spPr>
            <a:xfrm>
              <a:off x="3183770" y="5177696"/>
              <a:ext cx="1014079" cy="473083"/>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endParaRPr lang="en-US" sz="800" dirty="0"/>
            </a:p>
          </p:txBody>
        </p:sp>
        <p:sp>
          <p:nvSpPr>
            <p:cNvPr id="85" name="Freeform: Shape 84">
              <a:extLst>
                <a:ext uri="{FF2B5EF4-FFF2-40B4-BE49-F238E27FC236}">
                  <a16:creationId xmlns:a16="http://schemas.microsoft.com/office/drawing/2014/main" id="{0F894FB8-E05F-49C6-8700-8C74C778EE24}"/>
                </a:ext>
              </a:extLst>
            </p:cNvPr>
            <p:cNvSpPr/>
            <p:nvPr/>
          </p:nvSpPr>
          <p:spPr>
            <a:xfrm>
              <a:off x="3079795" y="5082646"/>
              <a:ext cx="1014079" cy="473083"/>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endParaRPr lang="en-US" sz="800" dirty="0"/>
            </a:p>
          </p:txBody>
        </p:sp>
        <p:sp>
          <p:nvSpPr>
            <p:cNvPr id="88" name="Freeform: Shape 87">
              <a:extLst>
                <a:ext uri="{FF2B5EF4-FFF2-40B4-BE49-F238E27FC236}">
                  <a16:creationId xmlns:a16="http://schemas.microsoft.com/office/drawing/2014/main" id="{140DF2EE-6658-4A87-A8B0-0A9081A55C42}"/>
                </a:ext>
              </a:extLst>
            </p:cNvPr>
            <p:cNvSpPr/>
            <p:nvPr/>
          </p:nvSpPr>
          <p:spPr>
            <a:xfrm>
              <a:off x="2359711" y="4642762"/>
              <a:ext cx="1622306" cy="818626"/>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r>
                <a:rPr lang="en-US" sz="800" dirty="0"/>
                <a:t>Provincially Run Central Ambulance Communications Centres (x13)</a:t>
              </a:r>
            </a:p>
          </p:txBody>
        </p:sp>
      </p:grpSp>
      <p:sp>
        <p:nvSpPr>
          <p:cNvPr id="89" name="Freeform: Shape 88">
            <a:extLst>
              <a:ext uri="{FF2B5EF4-FFF2-40B4-BE49-F238E27FC236}">
                <a16:creationId xmlns:a16="http://schemas.microsoft.com/office/drawing/2014/main" id="{152B329E-8401-4151-99EB-B323BD85D586}"/>
              </a:ext>
            </a:extLst>
          </p:cNvPr>
          <p:cNvSpPr/>
          <p:nvPr/>
        </p:nvSpPr>
        <p:spPr>
          <a:xfrm>
            <a:off x="11194599" y="4156583"/>
            <a:ext cx="565124" cy="234272"/>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endParaRPr lang="en-CA" sz="1050" dirty="0"/>
          </a:p>
        </p:txBody>
      </p:sp>
      <p:sp>
        <p:nvSpPr>
          <p:cNvPr id="91" name="TextBox 90">
            <a:extLst>
              <a:ext uri="{FF2B5EF4-FFF2-40B4-BE49-F238E27FC236}">
                <a16:creationId xmlns:a16="http://schemas.microsoft.com/office/drawing/2014/main" id="{A561E1EC-E67D-4B60-A12B-E1574E888655}"/>
              </a:ext>
            </a:extLst>
          </p:cNvPr>
          <p:cNvSpPr txBox="1"/>
          <p:nvPr/>
        </p:nvSpPr>
        <p:spPr>
          <a:xfrm>
            <a:off x="10192287" y="3997110"/>
            <a:ext cx="984895" cy="1708160"/>
          </a:xfrm>
          <a:prstGeom prst="rect">
            <a:avLst/>
          </a:prstGeom>
          <a:noFill/>
        </p:spPr>
        <p:txBody>
          <a:bodyPr wrap="square" rtlCol="0">
            <a:spAutoFit/>
          </a:bodyPr>
          <a:lstStyle/>
          <a:p>
            <a:pPr algn="r"/>
            <a:r>
              <a:rPr lang="en-US" sz="1050" b="1" u="sng" dirty="0"/>
              <a:t>Legend</a:t>
            </a:r>
          </a:p>
          <a:p>
            <a:pPr algn="r"/>
            <a:endParaRPr lang="en-US" sz="1050" dirty="0"/>
          </a:p>
          <a:p>
            <a:pPr algn="r"/>
            <a:r>
              <a:rPr lang="en-US" sz="1050" dirty="0"/>
              <a:t>Within Ontario Gov’t</a:t>
            </a:r>
          </a:p>
          <a:p>
            <a:pPr algn="r"/>
            <a:endParaRPr lang="en-US" sz="1050" dirty="0"/>
          </a:p>
          <a:p>
            <a:pPr algn="r"/>
            <a:r>
              <a:rPr lang="en-US" sz="1050" dirty="0"/>
              <a:t>External</a:t>
            </a:r>
          </a:p>
          <a:p>
            <a:pPr algn="r"/>
            <a:endParaRPr lang="en-US" sz="1050" dirty="0"/>
          </a:p>
          <a:p>
            <a:pPr algn="r"/>
            <a:endParaRPr lang="en-US" sz="1050" dirty="0"/>
          </a:p>
          <a:p>
            <a:pPr algn="r"/>
            <a:r>
              <a:rPr lang="en-CA" sz="1050" dirty="0"/>
              <a:t>Key Working Committees</a:t>
            </a:r>
            <a:endParaRPr lang="en-US" sz="1050" dirty="0"/>
          </a:p>
        </p:txBody>
      </p:sp>
      <p:sp>
        <p:nvSpPr>
          <p:cNvPr id="92" name="Freeform: Shape 91">
            <a:extLst>
              <a:ext uri="{FF2B5EF4-FFF2-40B4-BE49-F238E27FC236}">
                <a16:creationId xmlns:a16="http://schemas.microsoft.com/office/drawing/2014/main" id="{6C3738AF-36AC-44FE-A7BF-FE2C172410D5}"/>
              </a:ext>
            </a:extLst>
          </p:cNvPr>
          <p:cNvSpPr/>
          <p:nvPr/>
        </p:nvSpPr>
        <p:spPr>
          <a:xfrm>
            <a:off x="11177183" y="4729713"/>
            <a:ext cx="575213" cy="259083"/>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sz="1050" dirty="0">
              <a:solidFill>
                <a:schemeClr val="tx1"/>
              </a:solidFill>
            </a:endParaRPr>
          </a:p>
        </p:txBody>
      </p:sp>
      <p:sp>
        <p:nvSpPr>
          <p:cNvPr id="94" name="Rectangle: Rounded Corners 93">
            <a:extLst>
              <a:ext uri="{FF2B5EF4-FFF2-40B4-BE49-F238E27FC236}">
                <a16:creationId xmlns:a16="http://schemas.microsoft.com/office/drawing/2014/main" id="{F4A43CF8-A14F-4200-967B-DF74DB6E4576}"/>
              </a:ext>
            </a:extLst>
          </p:cNvPr>
          <p:cNvSpPr/>
          <p:nvPr/>
        </p:nvSpPr>
        <p:spPr>
          <a:xfrm>
            <a:off x="10192289" y="3752072"/>
            <a:ext cx="1794215" cy="21461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dirty="0"/>
          </a:p>
        </p:txBody>
      </p:sp>
      <p:sp>
        <p:nvSpPr>
          <p:cNvPr id="96" name="Freeform: Shape 95">
            <a:extLst>
              <a:ext uri="{FF2B5EF4-FFF2-40B4-BE49-F238E27FC236}">
                <a16:creationId xmlns:a16="http://schemas.microsoft.com/office/drawing/2014/main" id="{1BFA18DF-4C22-4BA7-AD06-9CF7BC7C2885}"/>
              </a:ext>
            </a:extLst>
          </p:cNvPr>
          <p:cNvSpPr/>
          <p:nvPr/>
        </p:nvSpPr>
        <p:spPr>
          <a:xfrm>
            <a:off x="5706231" y="5352564"/>
            <a:ext cx="747202" cy="361182"/>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800" dirty="0">
              <a:solidFill>
                <a:schemeClr val="tx1"/>
              </a:solidFill>
            </a:endParaRPr>
          </a:p>
        </p:txBody>
      </p:sp>
      <p:sp>
        <p:nvSpPr>
          <p:cNvPr id="97" name="Freeform: Shape 96">
            <a:extLst>
              <a:ext uri="{FF2B5EF4-FFF2-40B4-BE49-F238E27FC236}">
                <a16:creationId xmlns:a16="http://schemas.microsoft.com/office/drawing/2014/main" id="{AF9DD73C-C13D-445B-A6ED-EF610EEE41D4}"/>
              </a:ext>
            </a:extLst>
          </p:cNvPr>
          <p:cNvSpPr/>
          <p:nvPr/>
        </p:nvSpPr>
        <p:spPr>
          <a:xfrm>
            <a:off x="5629620" y="5279995"/>
            <a:ext cx="747202" cy="361182"/>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800" dirty="0">
              <a:solidFill>
                <a:schemeClr val="tx1"/>
              </a:solidFill>
            </a:endParaRPr>
          </a:p>
        </p:txBody>
      </p:sp>
      <p:sp>
        <p:nvSpPr>
          <p:cNvPr id="99" name="Freeform: Shape 98">
            <a:extLst>
              <a:ext uri="{FF2B5EF4-FFF2-40B4-BE49-F238E27FC236}">
                <a16:creationId xmlns:a16="http://schemas.microsoft.com/office/drawing/2014/main" id="{DE67BF77-C0FD-423F-94E9-378429BCE6D7}"/>
              </a:ext>
            </a:extLst>
          </p:cNvPr>
          <p:cNvSpPr/>
          <p:nvPr/>
        </p:nvSpPr>
        <p:spPr>
          <a:xfrm>
            <a:off x="5099042" y="4944161"/>
            <a:ext cx="1195360" cy="624992"/>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00" dirty="0">
                <a:solidFill>
                  <a:schemeClr val="tx1"/>
                </a:solidFill>
              </a:rPr>
              <a:t>Transfer Payment Central Ambulance Communications Centres (x8)</a:t>
            </a:r>
          </a:p>
        </p:txBody>
      </p:sp>
      <p:sp>
        <p:nvSpPr>
          <p:cNvPr id="50" name="Title 1">
            <a:extLst>
              <a:ext uri="{FF2B5EF4-FFF2-40B4-BE49-F238E27FC236}">
                <a16:creationId xmlns:a16="http://schemas.microsoft.com/office/drawing/2014/main" id="{FBA88165-CC0F-4498-AAAD-D4109254ED32}"/>
              </a:ext>
            </a:extLst>
          </p:cNvPr>
          <p:cNvSpPr txBox="1">
            <a:spLocks/>
          </p:cNvSpPr>
          <p:nvPr/>
        </p:nvSpPr>
        <p:spPr>
          <a:xfrm>
            <a:off x="664342" y="278258"/>
            <a:ext cx="8124092" cy="70737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914377">
              <a:lnSpc>
                <a:spcPct val="90000"/>
              </a:lnSpc>
            </a:pPr>
            <a:r>
              <a:rPr lang="en-US" sz="3200" b="1" dirty="0">
                <a:cs typeface="Arial" panose="020B0604020202020204" pitchFamily="34" charset="0"/>
              </a:rPr>
              <a:t>Key Stakeholder Relationships</a:t>
            </a:r>
            <a:endParaRPr lang="en-CA" sz="3200" b="1" dirty="0">
              <a:cs typeface="Arial" panose="020B0604020202020204" pitchFamily="34" charset="0"/>
            </a:endParaRPr>
          </a:p>
        </p:txBody>
      </p:sp>
      <p:sp>
        <p:nvSpPr>
          <p:cNvPr id="34" name="Freeform: Shape 33">
            <a:extLst>
              <a:ext uri="{FF2B5EF4-FFF2-40B4-BE49-F238E27FC236}">
                <a16:creationId xmlns:a16="http://schemas.microsoft.com/office/drawing/2014/main" id="{39A92956-1B51-474B-98E3-A66650C1A13B}"/>
              </a:ext>
            </a:extLst>
          </p:cNvPr>
          <p:cNvSpPr/>
          <p:nvPr/>
        </p:nvSpPr>
        <p:spPr>
          <a:xfrm>
            <a:off x="2943876" y="3432001"/>
            <a:ext cx="760559" cy="612737"/>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r>
              <a:rPr lang="en-US" sz="800" dirty="0"/>
              <a:t>Emergency Health Program Delivery Branch</a:t>
            </a:r>
          </a:p>
        </p:txBody>
      </p:sp>
      <p:sp>
        <p:nvSpPr>
          <p:cNvPr id="44" name="Freeform: Shape 43">
            <a:extLst>
              <a:ext uri="{FF2B5EF4-FFF2-40B4-BE49-F238E27FC236}">
                <a16:creationId xmlns:a16="http://schemas.microsoft.com/office/drawing/2014/main" id="{F25894F2-7B67-4E8E-AAFD-5E890A347241}"/>
              </a:ext>
            </a:extLst>
          </p:cNvPr>
          <p:cNvSpPr/>
          <p:nvPr/>
        </p:nvSpPr>
        <p:spPr>
          <a:xfrm>
            <a:off x="3167647" y="4825135"/>
            <a:ext cx="852777" cy="376284"/>
          </a:xfrm>
          <a:custGeom>
            <a:avLst/>
            <a:gdLst>
              <a:gd name="connsiteX0" fmla="*/ 0 w 1322607"/>
              <a:gd name="connsiteY0" fmla="*/ 66130 h 661303"/>
              <a:gd name="connsiteX1" fmla="*/ 66130 w 1322607"/>
              <a:gd name="connsiteY1" fmla="*/ 0 h 661303"/>
              <a:gd name="connsiteX2" fmla="*/ 1256477 w 1322607"/>
              <a:gd name="connsiteY2" fmla="*/ 0 h 661303"/>
              <a:gd name="connsiteX3" fmla="*/ 1322607 w 1322607"/>
              <a:gd name="connsiteY3" fmla="*/ 66130 h 661303"/>
              <a:gd name="connsiteX4" fmla="*/ 1322607 w 1322607"/>
              <a:gd name="connsiteY4" fmla="*/ 595173 h 661303"/>
              <a:gd name="connsiteX5" fmla="*/ 1256477 w 1322607"/>
              <a:gd name="connsiteY5" fmla="*/ 661303 h 661303"/>
              <a:gd name="connsiteX6" fmla="*/ 66130 w 1322607"/>
              <a:gd name="connsiteY6" fmla="*/ 661303 h 661303"/>
              <a:gd name="connsiteX7" fmla="*/ 0 w 1322607"/>
              <a:gd name="connsiteY7" fmla="*/ 595173 h 661303"/>
              <a:gd name="connsiteX8" fmla="*/ 0 w 1322607"/>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607" h="661303">
                <a:moveTo>
                  <a:pt x="0" y="66130"/>
                </a:moveTo>
                <a:cubicBezTo>
                  <a:pt x="0" y="29607"/>
                  <a:pt x="29607" y="0"/>
                  <a:pt x="66130" y="0"/>
                </a:cubicBezTo>
                <a:lnTo>
                  <a:pt x="1256477" y="0"/>
                </a:lnTo>
                <a:cubicBezTo>
                  <a:pt x="1293000" y="0"/>
                  <a:pt x="1322607" y="29607"/>
                  <a:pt x="1322607" y="66130"/>
                </a:cubicBezTo>
                <a:lnTo>
                  <a:pt x="1322607" y="595173"/>
                </a:lnTo>
                <a:cubicBezTo>
                  <a:pt x="1322607" y="631696"/>
                  <a:pt x="1293000" y="661303"/>
                  <a:pt x="1256477" y="661303"/>
                </a:cubicBezTo>
                <a:lnTo>
                  <a:pt x="66130" y="661303"/>
                </a:lnTo>
                <a:cubicBezTo>
                  <a:pt x="29607" y="661303"/>
                  <a:pt x="0" y="631696"/>
                  <a:pt x="0" y="595173"/>
                </a:cubicBezTo>
                <a:lnTo>
                  <a:pt x="0" y="66130"/>
                </a:lnTo>
                <a:close/>
              </a:path>
            </a:pathLst>
          </a:custGeom>
          <a:solidFill>
            <a:srgbClr val="D5DA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800" dirty="0">
                <a:solidFill>
                  <a:schemeClr val="tx1"/>
                </a:solidFill>
              </a:rPr>
              <a:t>Ontario Health</a:t>
            </a:r>
          </a:p>
        </p:txBody>
      </p:sp>
      <p:sp>
        <p:nvSpPr>
          <p:cNvPr id="5" name="Freeform: Shape 4">
            <a:extLst>
              <a:ext uri="{FF2B5EF4-FFF2-40B4-BE49-F238E27FC236}">
                <a16:creationId xmlns:a16="http://schemas.microsoft.com/office/drawing/2014/main" id="{7A51B9F5-2A09-4094-5409-3D9433661937}"/>
              </a:ext>
            </a:extLst>
          </p:cNvPr>
          <p:cNvSpPr/>
          <p:nvPr/>
        </p:nvSpPr>
        <p:spPr>
          <a:xfrm>
            <a:off x="5037040" y="4353082"/>
            <a:ext cx="1144747" cy="414325"/>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chemeClr val="tx1">
              <a:lumMod val="95000"/>
              <a:lumOff val="5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r>
              <a:rPr lang="en-US" sz="800" dirty="0">
                <a:solidFill>
                  <a:schemeClr val="bg1"/>
                </a:solidFill>
              </a:rPr>
              <a:t>ADIT - PSRN Zone Working Groups </a:t>
            </a:r>
            <a:endParaRPr lang="en-CA" sz="800" dirty="0">
              <a:solidFill>
                <a:schemeClr val="bg1"/>
              </a:solidFill>
            </a:endParaRPr>
          </a:p>
        </p:txBody>
      </p:sp>
      <p:cxnSp>
        <p:nvCxnSpPr>
          <p:cNvPr id="7" name="Straight Arrow Connector 6">
            <a:extLst>
              <a:ext uri="{FF2B5EF4-FFF2-40B4-BE49-F238E27FC236}">
                <a16:creationId xmlns:a16="http://schemas.microsoft.com/office/drawing/2014/main" id="{9F5FAC29-96AF-9805-557B-BAED625AA2E9}"/>
              </a:ext>
            </a:extLst>
          </p:cNvPr>
          <p:cNvCxnSpPr>
            <a:cxnSpLocks/>
            <a:stCxn id="5" idx="1"/>
            <a:endCxn id="3" idx="4"/>
          </p:cNvCxnSpPr>
          <p:nvPr/>
        </p:nvCxnSpPr>
        <p:spPr>
          <a:xfrm flipH="1" flipV="1">
            <a:off x="4907229" y="4178959"/>
            <a:ext cx="201356" cy="17412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5C5EA9D9-DFDE-38D5-D500-61B76252044B}"/>
              </a:ext>
            </a:extLst>
          </p:cNvPr>
          <p:cNvSpPr/>
          <p:nvPr/>
        </p:nvSpPr>
        <p:spPr>
          <a:xfrm>
            <a:off x="5007055" y="2830427"/>
            <a:ext cx="1313632" cy="414325"/>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chemeClr val="tx1">
              <a:lumMod val="95000"/>
              <a:lumOff val="5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r>
              <a:rPr lang="en-US" sz="800" dirty="0">
                <a:solidFill>
                  <a:schemeClr val="bg1"/>
                </a:solidFill>
              </a:rPr>
              <a:t>ADIT – Integration Sub-Committee</a:t>
            </a:r>
            <a:endParaRPr lang="en-CA" sz="800" dirty="0">
              <a:solidFill>
                <a:schemeClr val="bg1"/>
              </a:solidFill>
            </a:endParaRPr>
          </a:p>
        </p:txBody>
      </p:sp>
      <p:cxnSp>
        <p:nvCxnSpPr>
          <p:cNvPr id="15" name="Straight Arrow Connector 14">
            <a:extLst>
              <a:ext uri="{FF2B5EF4-FFF2-40B4-BE49-F238E27FC236}">
                <a16:creationId xmlns:a16="http://schemas.microsoft.com/office/drawing/2014/main" id="{4C89C311-F6BF-477B-6502-10D371D934E3}"/>
              </a:ext>
            </a:extLst>
          </p:cNvPr>
          <p:cNvCxnSpPr>
            <a:cxnSpLocks/>
            <a:stCxn id="11" idx="7"/>
            <a:endCxn id="3" idx="0"/>
          </p:cNvCxnSpPr>
          <p:nvPr/>
        </p:nvCxnSpPr>
        <p:spPr>
          <a:xfrm flipH="1">
            <a:off x="4907229" y="3203319"/>
            <a:ext cx="99826" cy="18506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06E8027B-7EB5-5AB3-28F9-07D6174CB5F8}"/>
              </a:ext>
            </a:extLst>
          </p:cNvPr>
          <p:cNvSpPr/>
          <p:nvPr/>
        </p:nvSpPr>
        <p:spPr>
          <a:xfrm>
            <a:off x="11189555" y="5258183"/>
            <a:ext cx="575212" cy="278966"/>
          </a:xfrm>
          <a:custGeom>
            <a:avLst/>
            <a:gdLst>
              <a:gd name="connsiteX0" fmla="*/ 0 w 1058085"/>
              <a:gd name="connsiteY0" fmla="*/ 66130 h 661303"/>
              <a:gd name="connsiteX1" fmla="*/ 66130 w 1058085"/>
              <a:gd name="connsiteY1" fmla="*/ 0 h 661303"/>
              <a:gd name="connsiteX2" fmla="*/ 991955 w 1058085"/>
              <a:gd name="connsiteY2" fmla="*/ 0 h 661303"/>
              <a:gd name="connsiteX3" fmla="*/ 1058085 w 1058085"/>
              <a:gd name="connsiteY3" fmla="*/ 66130 h 661303"/>
              <a:gd name="connsiteX4" fmla="*/ 1058085 w 1058085"/>
              <a:gd name="connsiteY4" fmla="*/ 595173 h 661303"/>
              <a:gd name="connsiteX5" fmla="*/ 991955 w 1058085"/>
              <a:gd name="connsiteY5" fmla="*/ 661303 h 661303"/>
              <a:gd name="connsiteX6" fmla="*/ 66130 w 1058085"/>
              <a:gd name="connsiteY6" fmla="*/ 661303 h 661303"/>
              <a:gd name="connsiteX7" fmla="*/ 0 w 1058085"/>
              <a:gd name="connsiteY7" fmla="*/ 595173 h 661303"/>
              <a:gd name="connsiteX8" fmla="*/ 0 w 1058085"/>
              <a:gd name="connsiteY8" fmla="*/ 66130 h 6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085" h="661303">
                <a:moveTo>
                  <a:pt x="0" y="66130"/>
                </a:moveTo>
                <a:cubicBezTo>
                  <a:pt x="0" y="29607"/>
                  <a:pt x="29607" y="0"/>
                  <a:pt x="66130" y="0"/>
                </a:cubicBezTo>
                <a:lnTo>
                  <a:pt x="991955" y="0"/>
                </a:lnTo>
                <a:cubicBezTo>
                  <a:pt x="1028478" y="0"/>
                  <a:pt x="1058085" y="29607"/>
                  <a:pt x="1058085" y="66130"/>
                </a:cubicBezTo>
                <a:lnTo>
                  <a:pt x="1058085" y="595173"/>
                </a:lnTo>
                <a:cubicBezTo>
                  <a:pt x="1058085" y="631696"/>
                  <a:pt x="1028478" y="661303"/>
                  <a:pt x="991955" y="661303"/>
                </a:cubicBezTo>
                <a:lnTo>
                  <a:pt x="66130" y="661303"/>
                </a:lnTo>
                <a:cubicBezTo>
                  <a:pt x="29607" y="661303"/>
                  <a:pt x="0" y="631696"/>
                  <a:pt x="0" y="595173"/>
                </a:cubicBezTo>
                <a:lnTo>
                  <a:pt x="0" y="66130"/>
                </a:lnTo>
                <a:close/>
              </a:path>
            </a:pathLst>
          </a:custGeom>
          <a:solidFill>
            <a:schemeClr val="tx1">
              <a:lumMod val="95000"/>
              <a:lumOff val="5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957" tIns="22147" rIns="25957" bIns="22147" numCol="1" spcCol="1270" anchor="ctr" anchorCtr="0">
            <a:noAutofit/>
          </a:bodyPr>
          <a:lstStyle/>
          <a:p>
            <a:pPr algn="ctr" defTabSz="266700">
              <a:lnSpc>
                <a:spcPct val="90000"/>
              </a:lnSpc>
              <a:spcBef>
                <a:spcPct val="0"/>
              </a:spcBef>
              <a:spcAft>
                <a:spcPct val="35000"/>
              </a:spcAft>
            </a:pPr>
            <a:endParaRPr lang="en-CA" sz="1200" dirty="0">
              <a:solidFill>
                <a:schemeClr val="bg1"/>
              </a:solidFill>
            </a:endParaRPr>
          </a:p>
        </p:txBody>
      </p:sp>
    </p:spTree>
    <p:extLst>
      <p:ext uri="{BB962C8B-B14F-4D97-AF65-F5344CB8AC3E}">
        <p14:creationId xmlns:p14="http://schemas.microsoft.com/office/powerpoint/2010/main" val="887329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82E0-4E90-43C0-8F70-5F160C2490C2}"/>
              </a:ext>
            </a:extLst>
          </p:cNvPr>
          <p:cNvSpPr>
            <a:spLocks noGrp="1"/>
          </p:cNvSpPr>
          <p:nvPr>
            <p:ph type="title" idx="4294967295"/>
          </p:nvPr>
        </p:nvSpPr>
        <p:spPr>
          <a:xfrm>
            <a:off x="611841" y="348077"/>
            <a:ext cx="10450513" cy="1074738"/>
          </a:xfrm>
        </p:spPr>
        <p:txBody>
          <a:bodyPr>
            <a:noAutofit/>
          </a:bodyPr>
          <a:lstStyle/>
          <a:p>
            <a:r>
              <a:rPr lang="en-CA" dirty="0">
                <a:latin typeface="+mj-lt"/>
                <a:cs typeface="Arial" panose="020B0604020202020204" pitchFamily="34" charset="0"/>
              </a:rPr>
              <a:t>Digital and Data Governance: Emergency Health</a:t>
            </a:r>
          </a:p>
        </p:txBody>
      </p:sp>
      <p:graphicFrame>
        <p:nvGraphicFramePr>
          <p:cNvPr id="27" name="Diagram 26">
            <a:extLst>
              <a:ext uri="{FF2B5EF4-FFF2-40B4-BE49-F238E27FC236}">
                <a16:creationId xmlns:a16="http://schemas.microsoft.com/office/drawing/2014/main" id="{B3DC5741-FC2B-A362-BB84-78C8693E659F}"/>
              </a:ext>
            </a:extLst>
          </p:cNvPr>
          <p:cNvGraphicFramePr/>
          <p:nvPr>
            <p:extLst>
              <p:ext uri="{D42A27DB-BD31-4B8C-83A1-F6EECF244321}">
                <p14:modId xmlns:p14="http://schemas.microsoft.com/office/powerpoint/2010/main" val="895356787"/>
              </p:ext>
            </p:extLst>
          </p:nvPr>
        </p:nvGraphicFramePr>
        <p:xfrm>
          <a:off x="1966147" y="1524001"/>
          <a:ext cx="8612166" cy="48596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Rectangle: Rounded Corners 28">
            <a:extLst>
              <a:ext uri="{FF2B5EF4-FFF2-40B4-BE49-F238E27FC236}">
                <a16:creationId xmlns:a16="http://schemas.microsoft.com/office/drawing/2014/main" id="{C2C7ECAF-4354-8662-7477-72499F7C11F1}"/>
              </a:ext>
            </a:extLst>
          </p:cNvPr>
          <p:cNvSpPr/>
          <p:nvPr/>
        </p:nvSpPr>
        <p:spPr>
          <a:xfrm>
            <a:off x="2461431" y="1540832"/>
            <a:ext cx="2597165" cy="14854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Digital and Data Capabilities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dirty="0">
                <a:ln>
                  <a:noFill/>
                </a:ln>
                <a:solidFill>
                  <a:srgbClr val="000000"/>
                </a:solidFill>
                <a:effectLst/>
                <a:uLnTx/>
                <a:uFillTx/>
                <a:latin typeface="Raleway" panose="00000500000000000000" pitchFamily="50" charset="0"/>
                <a:ea typeface="Times New Roman" panose="02020603050405020304" pitchFamily="18" charset="0"/>
                <a:cs typeface="Open Sans" panose="020B0606030504020204" pitchFamily="34" charset="0"/>
              </a:rPr>
              <a:t>Strengthens enterprise data governance, enabling a consistent management of assets, timely access and development of robust analytics</a:t>
            </a:r>
            <a:r>
              <a:rPr kumimoji="0" lang="en-US" sz="1050" b="0" i="0" u="none" strike="noStrike" kern="1200" cap="none" spc="0" normalizeH="0" baseline="0" noProof="0" dirty="0">
                <a:ln>
                  <a:noFill/>
                </a:ln>
                <a:solidFill>
                  <a:prstClr val="white"/>
                </a:solidFill>
                <a:effectLst/>
                <a:uLnTx/>
                <a:uFillTx/>
                <a:latin typeface="Raleway" panose="00000500000000000000" pitchFamily="50" charset="0"/>
                <a:ea typeface="+mn-ea"/>
                <a:cs typeface="+mn-cs"/>
              </a:rPr>
              <a:t>.</a:t>
            </a:r>
            <a:endParaRPr kumimoji="0" lang="en-US" sz="1050" b="0" i="0" u="none" strike="noStrike" kern="1200" cap="none" spc="0" normalizeH="0" baseline="0" noProof="0" dirty="0">
              <a:ln>
                <a:noFill/>
              </a:ln>
              <a:solidFill>
                <a:prstClr val="black"/>
              </a:solidFill>
              <a:effectLst/>
              <a:uLnTx/>
              <a:uFillTx/>
              <a:latin typeface="Raleway" panose="00000500000000000000" pitchFamily="50"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Raleway" panose="00000500000000000000" pitchFamily="50" charset="0"/>
                <a:ea typeface="+mn-ea"/>
                <a:cs typeface="+mn-cs"/>
              </a:rPr>
              <a:t>(May advise on data management/standards as related to individual initiatives)</a:t>
            </a:r>
            <a:endParaRPr kumimoji="0" lang="en-CA" sz="1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2" name="Straight Arrow Connector 31">
            <a:extLst>
              <a:ext uri="{FF2B5EF4-FFF2-40B4-BE49-F238E27FC236}">
                <a16:creationId xmlns:a16="http://schemas.microsoft.com/office/drawing/2014/main" id="{74B9E1BB-85D4-96E4-CB9F-2301BFF588D8}"/>
              </a:ext>
            </a:extLst>
          </p:cNvPr>
          <p:cNvCxnSpPr>
            <a:cxnSpLocks/>
          </p:cNvCxnSpPr>
          <p:nvPr/>
        </p:nvCxnSpPr>
        <p:spPr>
          <a:xfrm>
            <a:off x="5058598" y="2590801"/>
            <a:ext cx="329878"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CBDA81B-017D-50E3-A7A0-90F152C8D93A}"/>
              </a:ext>
            </a:extLst>
          </p:cNvPr>
          <p:cNvSpPr txBox="1"/>
          <p:nvPr/>
        </p:nvSpPr>
        <p:spPr>
          <a:xfrm>
            <a:off x="3837984" y="3953813"/>
            <a:ext cx="15504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Project Governance</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A89B4265-C6DE-9654-425E-6BF7DEDF5623}"/>
              </a:ext>
            </a:extLst>
          </p:cNvPr>
          <p:cNvSpPr txBox="1"/>
          <p:nvPr/>
        </p:nvSpPr>
        <p:spPr>
          <a:xfrm>
            <a:off x="7307792" y="3953813"/>
            <a:ext cx="207047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Product &amp; Service Intake</a:t>
            </a:r>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Rectangle: Rounded Corners 34">
            <a:extLst>
              <a:ext uri="{FF2B5EF4-FFF2-40B4-BE49-F238E27FC236}">
                <a16:creationId xmlns:a16="http://schemas.microsoft.com/office/drawing/2014/main" id="{0E97D9A0-63E8-8130-2C75-D1A766A49313}"/>
              </a:ext>
            </a:extLst>
          </p:cNvPr>
          <p:cNvSpPr/>
          <p:nvPr/>
        </p:nvSpPr>
        <p:spPr>
          <a:xfrm>
            <a:off x="2291788" y="3336472"/>
            <a:ext cx="1058777" cy="804428"/>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B6740C5B-5E1D-FA53-62A7-1E10DC075893}"/>
              </a:ext>
            </a:extLst>
          </p:cNvPr>
          <p:cNvSpPr txBox="1"/>
          <p:nvPr/>
        </p:nvSpPr>
        <p:spPr>
          <a:xfrm>
            <a:off x="2291789" y="3336473"/>
            <a:ext cx="124165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SOLGEN-led PSRN Project Governance Structure (DSC, ESC, Deputy Council)</a:t>
            </a:r>
            <a:endParaRPr kumimoji="0" lang="en-CA"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39D0C8A6-A7F7-23C6-06C7-16FA0E0DA082}"/>
              </a:ext>
            </a:extLst>
          </p:cNvPr>
          <p:cNvCxnSpPr>
            <a:cxnSpLocks/>
          </p:cNvCxnSpPr>
          <p:nvPr/>
        </p:nvCxnSpPr>
        <p:spPr>
          <a:xfrm>
            <a:off x="2667000" y="4140902"/>
            <a:ext cx="0" cy="431099"/>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97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54AF87-F948-41E1-9FC0-41CB401AFA5E}"/>
              </a:ext>
            </a:extLst>
          </p:cNvPr>
          <p:cNvSpPr>
            <a:spLocks noGrp="1"/>
          </p:cNvSpPr>
          <p:nvPr>
            <p:ph type="sldNum" sz="quarter" idx="12"/>
          </p:nvPr>
        </p:nvSpPr>
        <p:spPr>
          <a:xfrm>
            <a:off x="8109198" y="6325035"/>
            <a:ext cx="2133600" cy="365125"/>
          </a:xfrm>
        </p:spPr>
        <p:txBody>
          <a:bodyPr/>
          <a:lstStyle/>
          <a:p>
            <a:fld id="{B069F481-38E0-41B4-B80D-80D89277AAA6}" type="slidenum">
              <a:rPr lang="en-CA" smtClean="0"/>
              <a:t>9</a:t>
            </a:fld>
            <a:endParaRPr lang="en-CA" dirty="0"/>
          </a:p>
        </p:txBody>
      </p:sp>
      <p:sp>
        <p:nvSpPr>
          <p:cNvPr id="41" name="TextBox 40">
            <a:extLst>
              <a:ext uri="{FF2B5EF4-FFF2-40B4-BE49-F238E27FC236}">
                <a16:creationId xmlns:a16="http://schemas.microsoft.com/office/drawing/2014/main" id="{DA82554C-B29F-7929-1127-9D56309095F9}"/>
              </a:ext>
            </a:extLst>
          </p:cNvPr>
          <p:cNvSpPr txBox="1"/>
          <p:nvPr/>
        </p:nvSpPr>
        <p:spPr>
          <a:xfrm>
            <a:off x="38100" y="47625"/>
            <a:ext cx="5209046" cy="584775"/>
          </a:xfrm>
          <a:prstGeom prst="rect">
            <a:avLst/>
          </a:prstGeom>
          <a:noFill/>
        </p:spPr>
        <p:txBody>
          <a:bodyPr wrap="square" rtlCol="0">
            <a:spAutoFit/>
          </a:bodyPr>
          <a:lstStyle/>
          <a:p>
            <a:r>
              <a:rPr lang="en-US" sz="3200" b="1" dirty="0">
                <a:latin typeface="+mj-lt"/>
                <a:ea typeface="+mj-ea"/>
                <a:cs typeface="Arial" panose="020B0604020202020204" pitchFamily="34" charset="0"/>
              </a:rPr>
              <a:t>Management Team</a:t>
            </a:r>
            <a:endParaRPr lang="en-CA" sz="3200" b="1" dirty="0">
              <a:latin typeface="+mj-lt"/>
              <a:ea typeface="+mj-ea"/>
              <a:cs typeface="Arial" panose="020B0604020202020204" pitchFamily="34" charset="0"/>
            </a:endParaRPr>
          </a:p>
        </p:txBody>
      </p:sp>
      <p:sp>
        <p:nvSpPr>
          <p:cNvPr id="54" name="TextBox 53">
            <a:extLst>
              <a:ext uri="{FF2B5EF4-FFF2-40B4-BE49-F238E27FC236}">
                <a16:creationId xmlns:a16="http://schemas.microsoft.com/office/drawing/2014/main" id="{2E35A83A-0258-9365-AB6A-1B377020AD9F}"/>
              </a:ext>
            </a:extLst>
          </p:cNvPr>
          <p:cNvSpPr txBox="1"/>
          <p:nvPr/>
        </p:nvSpPr>
        <p:spPr>
          <a:xfrm>
            <a:off x="4821155" y="2971141"/>
            <a:ext cx="1432548"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Solutions Design</a:t>
            </a:r>
            <a:endParaRPr lang="en-CA" sz="800" kern="1200" dirty="0">
              <a:latin typeface="Arial" panose="020B0604020202020204"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F3B0ED12-A7F3-86D6-169D-327B9AA138B7}"/>
              </a:ext>
            </a:extLst>
          </p:cNvPr>
          <p:cNvGrpSpPr/>
          <p:nvPr/>
        </p:nvGrpSpPr>
        <p:grpSpPr>
          <a:xfrm>
            <a:off x="5414138" y="228601"/>
            <a:ext cx="1432548" cy="1188838"/>
            <a:chOff x="7128638" y="228600"/>
            <a:chExt cx="1432548" cy="1188838"/>
          </a:xfrm>
        </p:grpSpPr>
        <p:grpSp>
          <p:nvGrpSpPr>
            <p:cNvPr id="56" name="Group 55">
              <a:extLst>
                <a:ext uri="{FF2B5EF4-FFF2-40B4-BE49-F238E27FC236}">
                  <a16:creationId xmlns:a16="http://schemas.microsoft.com/office/drawing/2014/main" id="{6C3B07B0-7C0F-1E4B-46BF-DA7056A9E03C}"/>
                </a:ext>
              </a:extLst>
            </p:cNvPr>
            <p:cNvGrpSpPr/>
            <p:nvPr/>
          </p:nvGrpSpPr>
          <p:grpSpPr>
            <a:xfrm>
              <a:off x="7179796" y="228600"/>
              <a:ext cx="1238400" cy="1144800"/>
              <a:chOff x="2599" y="1738302"/>
              <a:chExt cx="1925882" cy="587394"/>
            </a:xfrm>
          </p:grpSpPr>
          <p:sp>
            <p:nvSpPr>
              <p:cNvPr id="57" name="Rectangle 56">
                <a:extLst>
                  <a:ext uri="{FF2B5EF4-FFF2-40B4-BE49-F238E27FC236}">
                    <a16:creationId xmlns:a16="http://schemas.microsoft.com/office/drawing/2014/main" id="{4009577F-387A-A57E-90E5-B1C78696081A}"/>
                  </a:ext>
                </a:extLst>
              </p:cNvPr>
              <p:cNvSpPr/>
              <p:nvPr/>
            </p:nvSpPr>
            <p:spPr>
              <a:xfrm>
                <a:off x="2599" y="1738302"/>
                <a:ext cx="1925882" cy="587394"/>
              </a:xfrm>
              <a:prstGeom prst="rect">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Rectangle 57">
                <a:extLst>
                  <a:ext uri="{FF2B5EF4-FFF2-40B4-BE49-F238E27FC236}">
                    <a16:creationId xmlns:a16="http://schemas.microsoft.com/office/drawing/2014/main" id="{676230F0-CFA3-F705-4640-FD88A02065F4}"/>
                  </a:ext>
                </a:extLst>
              </p:cNvPr>
              <p:cNvSpPr/>
              <p:nvPr/>
            </p:nvSpPr>
            <p:spPr>
              <a:xfrm>
                <a:off x="2599" y="1738302"/>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CA" sz="1200" kern="1200" dirty="0">
                  <a:latin typeface="Arial" panose="020B0604020202020204" pitchFamily="34" charset="0"/>
                  <a:cs typeface="Arial" panose="020B0604020202020204" pitchFamily="34" charset="0"/>
                </a:endParaRPr>
              </a:p>
            </p:txBody>
          </p:sp>
        </p:grpSp>
        <p:sp>
          <p:nvSpPr>
            <p:cNvPr id="59" name="TextBox 58">
              <a:extLst>
                <a:ext uri="{FF2B5EF4-FFF2-40B4-BE49-F238E27FC236}">
                  <a16:creationId xmlns:a16="http://schemas.microsoft.com/office/drawing/2014/main" id="{7B92E01C-881C-4070-F5ED-E6001AAE927F}"/>
                </a:ext>
              </a:extLst>
            </p:cNvPr>
            <p:cNvSpPr txBox="1"/>
            <p:nvPr/>
          </p:nvSpPr>
          <p:spPr>
            <a:xfrm>
              <a:off x="7128638" y="1067470"/>
              <a:ext cx="1432548" cy="349968"/>
            </a:xfrm>
            <a:prstGeom prst="rect">
              <a:avLst/>
            </a:prstGeom>
            <a:noFill/>
          </p:spPr>
          <p:txBody>
            <a:bodyPr wrap="square">
              <a:spAutoFit/>
            </a:bodyPr>
            <a:lstStyle/>
            <a:p>
              <a:pPr>
                <a:lnSpc>
                  <a:spcPct val="107000"/>
                </a:lnSpc>
                <a:spcAft>
                  <a:spcPts val="800"/>
                </a:spcAft>
              </a:pPr>
              <a:r>
                <a:rPr lang="en-US" sz="800" dirty="0">
                  <a:solidFill>
                    <a:schemeClr val="bg1"/>
                  </a:solidFill>
                  <a:effectLst/>
                  <a:ea typeface="Calibri" panose="020F0502020204030204" pitchFamily="34" charset="0"/>
                  <a:cs typeface="Arial" panose="020B0604020202020204" pitchFamily="34" charset="0"/>
                </a:rPr>
                <a:t>Avneet Bilkhu, A/</a:t>
              </a:r>
              <a:r>
                <a:rPr lang="en-US" sz="800" dirty="0">
                  <a:solidFill>
                    <a:schemeClr val="bg1"/>
                  </a:solidFill>
                  <a:ea typeface="Calibri" panose="020F0502020204030204" pitchFamily="34" charset="0"/>
                  <a:cs typeface="Arial" panose="020B0604020202020204" pitchFamily="34" charset="0"/>
                </a:rPr>
                <a:t>E</a:t>
              </a:r>
              <a:r>
                <a:rPr lang="en-US" sz="800" dirty="0">
                  <a:solidFill>
                    <a:schemeClr val="bg1"/>
                  </a:solidFill>
                  <a:effectLst/>
                  <a:ea typeface="Calibri" panose="020F0502020204030204" pitchFamily="34" charset="0"/>
                  <a:cs typeface="Arial" panose="020B0604020202020204" pitchFamily="34" charset="0"/>
                </a:rPr>
                <a:t>xecutive Assistant</a:t>
              </a:r>
              <a:endParaRPr lang="en-CA" sz="800" dirty="0">
                <a:solidFill>
                  <a:schemeClr val="bg1"/>
                </a:solidFill>
                <a:effectLst/>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5967657-F513-FB32-B1F4-1133A80A4620}"/>
                </a:ext>
              </a:extLst>
            </p:cNvPr>
            <p:cNvPicPr>
              <a:picLocks noChangeAspect="1"/>
            </p:cNvPicPr>
            <p:nvPr/>
          </p:nvPicPr>
          <p:blipFill>
            <a:blip r:embed="rId2"/>
            <a:stretch>
              <a:fillRect/>
            </a:stretch>
          </p:blipFill>
          <p:spPr>
            <a:xfrm>
              <a:off x="7194811" y="242062"/>
              <a:ext cx="762066" cy="871804"/>
            </a:xfrm>
            <a:prstGeom prst="rect">
              <a:avLst/>
            </a:prstGeom>
            <a:effectLst/>
          </p:spPr>
        </p:pic>
      </p:grpSp>
      <p:grpSp>
        <p:nvGrpSpPr>
          <p:cNvPr id="86" name="Group 85">
            <a:extLst>
              <a:ext uri="{FF2B5EF4-FFF2-40B4-BE49-F238E27FC236}">
                <a16:creationId xmlns:a16="http://schemas.microsoft.com/office/drawing/2014/main" id="{0FC77530-D20B-7CE4-7C20-C4C797FEC581}"/>
              </a:ext>
            </a:extLst>
          </p:cNvPr>
          <p:cNvGrpSpPr/>
          <p:nvPr/>
        </p:nvGrpSpPr>
        <p:grpSpPr>
          <a:xfrm>
            <a:off x="4091834" y="235202"/>
            <a:ext cx="1432548" cy="1188620"/>
            <a:chOff x="4091834" y="235202"/>
            <a:chExt cx="1432548" cy="1188620"/>
          </a:xfrm>
        </p:grpSpPr>
        <p:grpSp>
          <p:nvGrpSpPr>
            <p:cNvPr id="51" name="Group 50">
              <a:extLst>
                <a:ext uri="{FF2B5EF4-FFF2-40B4-BE49-F238E27FC236}">
                  <a16:creationId xmlns:a16="http://schemas.microsoft.com/office/drawing/2014/main" id="{8F21DED3-9204-FCA4-2BB1-7FD021003F03}"/>
                </a:ext>
              </a:extLst>
            </p:cNvPr>
            <p:cNvGrpSpPr/>
            <p:nvPr/>
          </p:nvGrpSpPr>
          <p:grpSpPr>
            <a:xfrm>
              <a:off x="4152900" y="235202"/>
              <a:ext cx="1238400" cy="1144800"/>
              <a:chOff x="2599" y="1738302"/>
              <a:chExt cx="1925882" cy="587394"/>
            </a:xfrm>
          </p:grpSpPr>
          <p:sp>
            <p:nvSpPr>
              <p:cNvPr id="52" name="Rectangle 51">
                <a:extLst>
                  <a:ext uri="{FF2B5EF4-FFF2-40B4-BE49-F238E27FC236}">
                    <a16:creationId xmlns:a16="http://schemas.microsoft.com/office/drawing/2014/main" id="{4D08E632-6F68-9249-E2D1-D45EC4346937}"/>
                  </a:ext>
                </a:extLst>
              </p:cNvPr>
              <p:cNvSpPr/>
              <p:nvPr/>
            </p:nvSpPr>
            <p:spPr>
              <a:xfrm>
                <a:off x="2599" y="1738302"/>
                <a:ext cx="1925882" cy="587394"/>
              </a:xfrm>
              <a:prstGeom prst="rect">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ectangle 52">
                <a:extLst>
                  <a:ext uri="{FF2B5EF4-FFF2-40B4-BE49-F238E27FC236}">
                    <a16:creationId xmlns:a16="http://schemas.microsoft.com/office/drawing/2014/main" id="{06651583-899B-C2B6-3858-71A12C1559BD}"/>
                  </a:ext>
                </a:extLst>
              </p:cNvPr>
              <p:cNvSpPr/>
              <p:nvPr/>
            </p:nvSpPr>
            <p:spPr>
              <a:xfrm>
                <a:off x="2599" y="1738302"/>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CA" sz="1200" kern="1200" dirty="0">
                  <a:latin typeface="Arial" panose="020B0604020202020204" pitchFamily="34" charset="0"/>
                  <a:cs typeface="Arial" panose="020B0604020202020204" pitchFamily="34" charset="0"/>
                </a:endParaRPr>
              </a:p>
            </p:txBody>
          </p:sp>
        </p:grpSp>
        <p:sp>
          <p:nvSpPr>
            <p:cNvPr id="55" name="TextBox 54">
              <a:extLst>
                <a:ext uri="{FF2B5EF4-FFF2-40B4-BE49-F238E27FC236}">
                  <a16:creationId xmlns:a16="http://schemas.microsoft.com/office/drawing/2014/main" id="{CD8E2BF7-C82D-48C6-1EC4-96445FB99C78}"/>
                </a:ext>
              </a:extLst>
            </p:cNvPr>
            <p:cNvSpPr txBox="1"/>
            <p:nvPr/>
          </p:nvSpPr>
          <p:spPr>
            <a:xfrm>
              <a:off x="4091834" y="1066801"/>
              <a:ext cx="1432548" cy="357021"/>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Heather Berios,</a:t>
              </a:r>
            </a:p>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Director</a:t>
              </a:r>
              <a:endParaRPr lang="en-CA" sz="800" kern="1200" dirty="0">
                <a:latin typeface="Arial" panose="020B0604020202020204" pitchFamily="34" charset="0"/>
                <a:cs typeface="Arial" panose="020B0604020202020204" pitchFamily="34" charset="0"/>
              </a:endParaRPr>
            </a:p>
          </p:txBody>
        </p:sp>
        <p:pic>
          <p:nvPicPr>
            <p:cNvPr id="39" name="Picture 38">
              <a:extLst>
                <a:ext uri="{FF2B5EF4-FFF2-40B4-BE49-F238E27FC236}">
                  <a16:creationId xmlns:a16="http://schemas.microsoft.com/office/drawing/2014/main" id="{CB265E03-A5FB-C8C3-3EB0-B6A69D6C1F16}"/>
                </a:ext>
              </a:extLst>
            </p:cNvPr>
            <p:cNvPicPr>
              <a:picLocks noChangeAspect="1"/>
            </p:cNvPicPr>
            <p:nvPr/>
          </p:nvPicPr>
          <p:blipFill>
            <a:blip r:embed="rId3"/>
            <a:stretch>
              <a:fillRect/>
            </a:stretch>
          </p:blipFill>
          <p:spPr>
            <a:xfrm>
              <a:off x="4165147" y="244743"/>
              <a:ext cx="762066" cy="871804"/>
            </a:xfrm>
            <a:prstGeom prst="rect">
              <a:avLst/>
            </a:prstGeom>
            <a:effectLst/>
          </p:spPr>
        </p:pic>
      </p:grpSp>
      <p:grpSp>
        <p:nvGrpSpPr>
          <p:cNvPr id="29" name="Group 28">
            <a:extLst>
              <a:ext uri="{FF2B5EF4-FFF2-40B4-BE49-F238E27FC236}">
                <a16:creationId xmlns:a16="http://schemas.microsoft.com/office/drawing/2014/main" id="{5282AC24-C08A-E6CF-DB25-16E8C33AD254}"/>
              </a:ext>
            </a:extLst>
          </p:cNvPr>
          <p:cNvGrpSpPr/>
          <p:nvPr/>
        </p:nvGrpSpPr>
        <p:grpSpPr>
          <a:xfrm>
            <a:off x="4724400" y="1865744"/>
            <a:ext cx="1356348" cy="1143000"/>
            <a:chOff x="4724400" y="1828800"/>
            <a:chExt cx="1356348" cy="1143000"/>
          </a:xfrm>
        </p:grpSpPr>
        <p:grpSp>
          <p:nvGrpSpPr>
            <p:cNvPr id="19" name="Group 18">
              <a:extLst>
                <a:ext uri="{FF2B5EF4-FFF2-40B4-BE49-F238E27FC236}">
                  <a16:creationId xmlns:a16="http://schemas.microsoft.com/office/drawing/2014/main" id="{3AE5ECC9-01C2-C34B-B61A-7C23A2A8C1D8}"/>
                </a:ext>
              </a:extLst>
            </p:cNvPr>
            <p:cNvGrpSpPr/>
            <p:nvPr/>
          </p:nvGrpSpPr>
          <p:grpSpPr>
            <a:xfrm>
              <a:off x="4724400" y="1828800"/>
              <a:ext cx="1194948" cy="1143000"/>
              <a:chOff x="452893" y="3091290"/>
              <a:chExt cx="1231200" cy="1143000"/>
            </a:xfrm>
            <a:solidFill>
              <a:srgbClr val="009999"/>
            </a:solidFill>
          </p:grpSpPr>
          <p:sp>
            <p:nvSpPr>
              <p:cNvPr id="16" name="Rectangle 15">
                <a:extLst>
                  <a:ext uri="{FF2B5EF4-FFF2-40B4-BE49-F238E27FC236}">
                    <a16:creationId xmlns:a16="http://schemas.microsoft.com/office/drawing/2014/main" id="{D8A0D13E-F501-0AEF-FAA2-79E2A5EA4F16}"/>
                  </a:ext>
                </a:extLst>
              </p:cNvPr>
              <p:cNvSpPr/>
              <p:nvPr/>
            </p:nvSpPr>
            <p:spPr>
              <a:xfrm>
                <a:off x="452893" y="3091290"/>
                <a:ext cx="1231200" cy="11430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Branch Operations</a:t>
                </a:r>
                <a:endParaRPr lang="en-CA" sz="800" kern="12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A178BF7-8353-F064-80D7-26B4F53EC4C7}"/>
                  </a:ext>
                </a:extLst>
              </p:cNvPr>
              <p:cNvPicPr>
                <a:picLocks/>
              </p:cNvPicPr>
              <p:nvPr/>
            </p:nvPicPr>
            <p:blipFill rotWithShape="1">
              <a:blip r:embed="rId4" cstate="print">
                <a:extLst>
                  <a:ext uri="{28A0092B-C50C-407E-A947-70E740481C1C}">
                    <a14:useLocalDpi xmlns:a14="http://schemas.microsoft.com/office/drawing/2010/main" val="0"/>
                  </a:ext>
                </a:extLst>
              </a:blip>
              <a:srcRect l="21362" t="9304" r="23222"/>
              <a:stretch/>
            </p:blipFill>
            <p:spPr bwMode="auto">
              <a:xfrm>
                <a:off x="452893" y="3091290"/>
                <a:ext cx="762635" cy="874395"/>
              </a:xfrm>
              <a:prstGeom prst="rect">
                <a:avLst/>
              </a:prstGeom>
              <a:grpFill/>
              <a:ln>
                <a:noFill/>
              </a:ln>
              <a:extLst>
                <a:ext uri="{53640926-AAD7-44D8-BBD7-CCE9431645EC}">
                  <a14:shadowObscured xmlns:a14="http://schemas.microsoft.com/office/drawing/2010/main"/>
                </a:ext>
              </a:extLst>
            </p:spPr>
          </p:pic>
        </p:grpSp>
        <p:sp>
          <p:nvSpPr>
            <p:cNvPr id="106" name="TextBox 105">
              <a:extLst>
                <a:ext uri="{FF2B5EF4-FFF2-40B4-BE49-F238E27FC236}">
                  <a16:creationId xmlns:a16="http://schemas.microsoft.com/office/drawing/2014/main" id="{C8FDEE16-FD06-20CA-6C75-EA851D3686D4}"/>
                </a:ext>
              </a:extLst>
            </p:cNvPr>
            <p:cNvSpPr txBox="1"/>
            <p:nvPr/>
          </p:nvSpPr>
          <p:spPr>
            <a:xfrm>
              <a:off x="5389170" y="1838385"/>
              <a:ext cx="691578" cy="415498"/>
            </a:xfrm>
            <a:prstGeom prst="rect">
              <a:avLst/>
            </a:prstGeom>
            <a:noFill/>
          </p:spPr>
          <p:txBody>
            <a:bodyPr wrap="square" rtlCol="0">
              <a:spAutoFit/>
            </a:bodyPr>
            <a:lstStyle/>
            <a:p>
              <a:r>
                <a:rPr lang="en-US" sz="700" dirty="0">
                  <a:solidFill>
                    <a:schemeClr val="bg1"/>
                  </a:solidFill>
                </a:rPr>
                <a:t>Fabio Torresan Mgr.</a:t>
              </a:r>
              <a:endParaRPr lang="en-CA" sz="700" dirty="0">
                <a:solidFill>
                  <a:schemeClr val="bg1"/>
                </a:solidFill>
              </a:endParaRPr>
            </a:p>
          </p:txBody>
        </p:sp>
      </p:grpSp>
      <p:grpSp>
        <p:nvGrpSpPr>
          <p:cNvPr id="114" name="Group 113">
            <a:extLst>
              <a:ext uri="{FF2B5EF4-FFF2-40B4-BE49-F238E27FC236}">
                <a16:creationId xmlns:a16="http://schemas.microsoft.com/office/drawing/2014/main" id="{B3B24CC2-B568-1B9E-2FDD-CA9D8B055AC5}"/>
              </a:ext>
            </a:extLst>
          </p:cNvPr>
          <p:cNvGrpSpPr/>
          <p:nvPr/>
        </p:nvGrpSpPr>
        <p:grpSpPr>
          <a:xfrm>
            <a:off x="6108000" y="1854927"/>
            <a:ext cx="1283400" cy="1154717"/>
            <a:chOff x="3212400" y="1854927"/>
            <a:chExt cx="1283400" cy="1154717"/>
          </a:xfrm>
        </p:grpSpPr>
        <p:grpSp>
          <p:nvGrpSpPr>
            <p:cNvPr id="102" name="Group 101">
              <a:extLst>
                <a:ext uri="{FF2B5EF4-FFF2-40B4-BE49-F238E27FC236}">
                  <a16:creationId xmlns:a16="http://schemas.microsoft.com/office/drawing/2014/main" id="{E6F8B85E-62FE-0E4F-56E0-D4599C35D194}"/>
                </a:ext>
              </a:extLst>
            </p:cNvPr>
            <p:cNvGrpSpPr/>
            <p:nvPr/>
          </p:nvGrpSpPr>
          <p:grpSpPr>
            <a:xfrm>
              <a:off x="3212400" y="1860793"/>
              <a:ext cx="1238965" cy="1148851"/>
              <a:chOff x="3212400" y="1860793"/>
              <a:chExt cx="1238965" cy="1148851"/>
            </a:xfrm>
          </p:grpSpPr>
          <p:sp>
            <p:nvSpPr>
              <p:cNvPr id="20" name="Rectangle 19">
                <a:extLst>
                  <a:ext uri="{FF2B5EF4-FFF2-40B4-BE49-F238E27FC236}">
                    <a16:creationId xmlns:a16="http://schemas.microsoft.com/office/drawing/2014/main" id="{58A62DAE-B4B7-33A0-9D1A-684E055C91D2}"/>
                  </a:ext>
                </a:extLst>
              </p:cNvPr>
              <p:cNvSpPr/>
              <p:nvPr/>
            </p:nvSpPr>
            <p:spPr>
              <a:xfrm>
                <a:off x="3212965" y="1864844"/>
                <a:ext cx="1238400" cy="1144800"/>
              </a:xfrm>
              <a:prstGeom prst="rect">
                <a:avLst/>
              </a:prstGeom>
              <a:solidFill>
                <a:schemeClr val="bg1">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r>
                  <a:rPr lang="en-CA" sz="800" kern="1200" dirty="0">
                    <a:latin typeface="Arial" panose="020B0604020202020204" pitchFamily="34" charset="0"/>
                    <a:cs typeface="Arial" panose="020B0604020202020204" pitchFamily="34" charset="0"/>
                  </a:rPr>
                  <a:t>IT Projects</a:t>
                </a:r>
              </a:p>
            </p:txBody>
          </p:sp>
          <p:pic>
            <p:nvPicPr>
              <p:cNvPr id="22" name="Graphic 21" descr="User outline">
                <a:extLst>
                  <a:ext uri="{FF2B5EF4-FFF2-40B4-BE49-F238E27FC236}">
                    <a16:creationId xmlns:a16="http://schemas.microsoft.com/office/drawing/2014/main" id="{4C99B509-4B89-1E3F-FFD8-EE6FB87575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2400" y="1860793"/>
                <a:ext cx="763200" cy="763200"/>
              </a:xfrm>
              <a:prstGeom prst="rect">
                <a:avLst/>
              </a:prstGeom>
            </p:spPr>
          </p:pic>
        </p:grpSp>
        <p:sp>
          <p:nvSpPr>
            <p:cNvPr id="109" name="TextBox 108">
              <a:extLst>
                <a:ext uri="{FF2B5EF4-FFF2-40B4-BE49-F238E27FC236}">
                  <a16:creationId xmlns:a16="http://schemas.microsoft.com/office/drawing/2014/main" id="{0B40584F-D878-FCBE-351C-2D9EED3582B9}"/>
                </a:ext>
              </a:extLst>
            </p:cNvPr>
            <p:cNvSpPr txBox="1"/>
            <p:nvPr/>
          </p:nvSpPr>
          <p:spPr>
            <a:xfrm>
              <a:off x="3919651" y="1854927"/>
              <a:ext cx="576149" cy="415498"/>
            </a:xfrm>
            <a:prstGeom prst="rect">
              <a:avLst/>
            </a:prstGeom>
            <a:noFill/>
          </p:spPr>
          <p:txBody>
            <a:bodyPr wrap="square" rtlCol="0">
              <a:spAutoFit/>
            </a:bodyPr>
            <a:lstStyle/>
            <a:p>
              <a:r>
                <a:rPr lang="en-US" sz="700" dirty="0">
                  <a:solidFill>
                    <a:schemeClr val="bg1"/>
                  </a:solidFill>
                </a:rPr>
                <a:t>Greg Ross</a:t>
              </a:r>
            </a:p>
            <a:p>
              <a:r>
                <a:rPr lang="en-US" sz="700" dirty="0">
                  <a:solidFill>
                    <a:schemeClr val="bg1"/>
                  </a:solidFill>
                </a:rPr>
                <a:t> Mgr.</a:t>
              </a:r>
              <a:endParaRPr lang="en-CA" sz="700" dirty="0">
                <a:solidFill>
                  <a:schemeClr val="bg1"/>
                </a:solidFill>
              </a:endParaRPr>
            </a:p>
          </p:txBody>
        </p:sp>
      </p:grpSp>
      <p:sp>
        <p:nvSpPr>
          <p:cNvPr id="27" name="TextBox 26">
            <a:extLst>
              <a:ext uri="{FF2B5EF4-FFF2-40B4-BE49-F238E27FC236}">
                <a16:creationId xmlns:a16="http://schemas.microsoft.com/office/drawing/2014/main" id="{609D88D3-7093-8081-E9C2-D442D59DDA18}"/>
              </a:ext>
            </a:extLst>
          </p:cNvPr>
          <p:cNvSpPr txBox="1"/>
          <p:nvPr/>
        </p:nvSpPr>
        <p:spPr>
          <a:xfrm>
            <a:off x="3267231" y="2679954"/>
            <a:ext cx="1371600" cy="461665"/>
          </a:xfrm>
          <a:prstGeom prst="rect">
            <a:avLst/>
          </a:prstGeom>
          <a:noFill/>
        </p:spPr>
        <p:txBody>
          <a:bodyPr wrap="square" rtlCol="0">
            <a:spAutoFit/>
          </a:bodyPr>
          <a:lstStyle/>
          <a:p>
            <a:r>
              <a:rPr lang="en-CA" sz="800" dirty="0">
                <a:solidFill>
                  <a:schemeClr val="bg1"/>
                </a:solidFill>
                <a:latin typeface="Arial" panose="020B0604020202020204" pitchFamily="34" charset="0"/>
                <a:cs typeface="Arial" panose="020B0604020202020204" pitchFamily="34" charset="0"/>
              </a:rPr>
              <a:t>Program &amp; Portfolio Management</a:t>
            </a:r>
          </a:p>
          <a:p>
            <a:endParaRPr lang="en-CA" sz="800" dirty="0">
              <a:latin typeface="Arial" panose="020B0604020202020204" pitchFamily="34" charset="0"/>
              <a:cs typeface="Arial" panose="020B0604020202020204" pitchFamily="34" charset="0"/>
            </a:endParaRPr>
          </a:p>
        </p:txBody>
      </p:sp>
      <p:grpSp>
        <p:nvGrpSpPr>
          <p:cNvPr id="49" name="Group 48">
            <a:extLst>
              <a:ext uri="{FF2B5EF4-FFF2-40B4-BE49-F238E27FC236}">
                <a16:creationId xmlns:a16="http://schemas.microsoft.com/office/drawing/2014/main" id="{98F5A35C-87F7-27EB-E9EB-4AA0EA4B3853}"/>
              </a:ext>
            </a:extLst>
          </p:cNvPr>
          <p:cNvGrpSpPr/>
          <p:nvPr/>
        </p:nvGrpSpPr>
        <p:grpSpPr>
          <a:xfrm>
            <a:off x="1907703" y="3167936"/>
            <a:ext cx="1467428" cy="1261957"/>
            <a:chOff x="1907703" y="3167936"/>
            <a:chExt cx="1467428" cy="1261957"/>
          </a:xfrm>
        </p:grpSpPr>
        <p:grpSp>
          <p:nvGrpSpPr>
            <p:cNvPr id="40" name="Group 39">
              <a:extLst>
                <a:ext uri="{FF2B5EF4-FFF2-40B4-BE49-F238E27FC236}">
                  <a16:creationId xmlns:a16="http://schemas.microsoft.com/office/drawing/2014/main" id="{D657CEA2-4678-22F4-9B69-A1507ABA50D4}"/>
                </a:ext>
              </a:extLst>
            </p:cNvPr>
            <p:cNvGrpSpPr/>
            <p:nvPr/>
          </p:nvGrpSpPr>
          <p:grpSpPr>
            <a:xfrm>
              <a:off x="1927086" y="3167936"/>
              <a:ext cx="1282219" cy="1214661"/>
              <a:chOff x="1927086" y="3167936"/>
              <a:chExt cx="1282219" cy="1214661"/>
            </a:xfrm>
          </p:grpSpPr>
          <p:sp>
            <p:nvSpPr>
              <p:cNvPr id="31" name="Rectangle 30">
                <a:extLst>
                  <a:ext uri="{FF2B5EF4-FFF2-40B4-BE49-F238E27FC236}">
                    <a16:creationId xmlns:a16="http://schemas.microsoft.com/office/drawing/2014/main" id="{7A27671B-4522-EB57-5AFC-E83444F69B8E}"/>
                  </a:ext>
                </a:extLst>
              </p:cNvPr>
              <p:cNvSpPr/>
              <p:nvPr/>
            </p:nvSpPr>
            <p:spPr>
              <a:xfrm>
                <a:off x="1927086" y="3167936"/>
                <a:ext cx="1194579" cy="10749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39CB1592-3BD0-1E48-21F7-F97EF2B181A2}"/>
                  </a:ext>
                </a:extLst>
              </p:cNvPr>
              <p:cNvSpPr/>
              <p:nvPr/>
            </p:nvSpPr>
            <p:spPr>
              <a:xfrm>
                <a:off x="1970905" y="3237797"/>
                <a:ext cx="1238400" cy="1144800"/>
              </a:xfrm>
              <a:prstGeom prst="rect">
                <a:avLst/>
              </a:prstGeom>
              <a:solidFill>
                <a:srgbClr val="91278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sz="1800" dirty="0"/>
              </a:p>
            </p:txBody>
          </p:sp>
          <p:pic>
            <p:nvPicPr>
              <p:cNvPr id="45" name="Picture 44">
                <a:extLst>
                  <a:ext uri="{FF2B5EF4-FFF2-40B4-BE49-F238E27FC236}">
                    <a16:creationId xmlns:a16="http://schemas.microsoft.com/office/drawing/2014/main" id="{B15A354F-45B2-D412-A299-D2BA70579D98}"/>
                  </a:ext>
                </a:extLst>
              </p:cNvPr>
              <p:cNvPicPr>
                <a:picLocks/>
              </p:cNvPicPr>
              <p:nvPr/>
            </p:nvPicPr>
            <p:blipFill rotWithShape="1">
              <a:blip r:embed="rId7" cstate="print">
                <a:extLst>
                  <a:ext uri="{28A0092B-C50C-407E-A947-70E740481C1C}">
                    <a14:useLocalDpi xmlns:a14="http://schemas.microsoft.com/office/drawing/2010/main" val="0"/>
                  </a:ext>
                </a:extLst>
              </a:blip>
              <a:srcRect l="16018" r="19313"/>
              <a:stretch/>
            </p:blipFill>
            <p:spPr bwMode="auto">
              <a:xfrm>
                <a:off x="1972968" y="3249382"/>
                <a:ext cx="762635" cy="874395"/>
              </a:xfrm>
              <a:prstGeom prst="rect">
                <a:avLst/>
              </a:prstGeom>
              <a:noFill/>
              <a:ln>
                <a:noFill/>
              </a:ln>
              <a:extLst>
                <a:ext uri="{53640926-AAD7-44D8-BBD7-CCE9431645EC}">
                  <a14:shadowObscured xmlns:a14="http://schemas.microsoft.com/office/drawing/2010/main"/>
                </a:ext>
              </a:extLst>
            </p:spPr>
          </p:pic>
        </p:grpSp>
        <p:sp>
          <p:nvSpPr>
            <p:cNvPr id="70" name="TextBox 69">
              <a:extLst>
                <a:ext uri="{FF2B5EF4-FFF2-40B4-BE49-F238E27FC236}">
                  <a16:creationId xmlns:a16="http://schemas.microsoft.com/office/drawing/2014/main" id="{BE0A7465-76A3-45CE-AFFB-6DF19EA2EBAD}"/>
                </a:ext>
              </a:extLst>
            </p:cNvPr>
            <p:cNvSpPr txBox="1"/>
            <p:nvPr/>
          </p:nvSpPr>
          <p:spPr>
            <a:xfrm>
              <a:off x="1907703" y="4115961"/>
              <a:ext cx="1432548" cy="313932"/>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Design, Development &amp; Applications</a:t>
              </a:r>
              <a:endParaRPr lang="en-CA" sz="800" kern="1200" dirty="0">
                <a:latin typeface="Arial" panose="020B0604020202020204" pitchFamily="34" charset="0"/>
                <a:cs typeface="Arial" panose="020B0604020202020204" pitchFamily="34" charset="0"/>
              </a:endParaRPr>
            </a:p>
          </p:txBody>
        </p:sp>
        <p:sp>
          <p:nvSpPr>
            <p:cNvPr id="111" name="TextBox 110">
              <a:extLst>
                <a:ext uri="{FF2B5EF4-FFF2-40B4-BE49-F238E27FC236}">
                  <a16:creationId xmlns:a16="http://schemas.microsoft.com/office/drawing/2014/main" id="{1D1E8C7F-3243-1644-F990-000EBFBEE45E}"/>
                </a:ext>
              </a:extLst>
            </p:cNvPr>
            <p:cNvSpPr txBox="1"/>
            <p:nvPr/>
          </p:nvSpPr>
          <p:spPr>
            <a:xfrm>
              <a:off x="2682398" y="3297958"/>
              <a:ext cx="692733" cy="438582"/>
            </a:xfrm>
            <a:prstGeom prst="rect">
              <a:avLst/>
            </a:prstGeom>
            <a:noFill/>
          </p:spPr>
          <p:txBody>
            <a:bodyPr wrap="square" rtlCol="0">
              <a:spAutoFit/>
            </a:bodyPr>
            <a:lstStyle/>
            <a:p>
              <a:r>
                <a:rPr lang="en-US" sz="700" dirty="0">
                  <a:solidFill>
                    <a:schemeClr val="bg1"/>
                  </a:solidFill>
                </a:rPr>
                <a:t>Desmond D’Souza</a:t>
              </a:r>
            </a:p>
            <a:p>
              <a:r>
                <a:rPr lang="en-US" sz="700" dirty="0">
                  <a:solidFill>
                    <a:schemeClr val="bg1"/>
                  </a:solidFill>
                </a:rPr>
                <a:t> Sr. Mgr</a:t>
              </a:r>
              <a:r>
                <a:rPr lang="en-US" sz="750" dirty="0">
                  <a:solidFill>
                    <a:schemeClr val="bg1"/>
                  </a:solidFill>
                </a:rPr>
                <a:t>.</a:t>
              </a:r>
              <a:endParaRPr lang="en-CA" sz="750" dirty="0">
                <a:solidFill>
                  <a:schemeClr val="bg1"/>
                </a:solidFill>
              </a:endParaRPr>
            </a:p>
          </p:txBody>
        </p:sp>
      </p:grpSp>
      <p:grpSp>
        <p:nvGrpSpPr>
          <p:cNvPr id="87" name="Group 86">
            <a:extLst>
              <a:ext uri="{FF2B5EF4-FFF2-40B4-BE49-F238E27FC236}">
                <a16:creationId xmlns:a16="http://schemas.microsoft.com/office/drawing/2014/main" id="{E8663EE7-0829-9A15-D442-3185CA286505}"/>
              </a:ext>
            </a:extLst>
          </p:cNvPr>
          <p:cNvGrpSpPr/>
          <p:nvPr/>
        </p:nvGrpSpPr>
        <p:grpSpPr>
          <a:xfrm>
            <a:off x="1835343" y="4849470"/>
            <a:ext cx="1432548" cy="1187749"/>
            <a:chOff x="1835343" y="4849470"/>
            <a:chExt cx="1432548" cy="1187749"/>
          </a:xfrm>
        </p:grpSpPr>
        <p:grpSp>
          <p:nvGrpSpPr>
            <p:cNvPr id="82" name="Group 81">
              <a:extLst>
                <a:ext uri="{FF2B5EF4-FFF2-40B4-BE49-F238E27FC236}">
                  <a16:creationId xmlns:a16="http://schemas.microsoft.com/office/drawing/2014/main" id="{76DDF109-E8B6-6336-6F60-296FB35618AB}"/>
                </a:ext>
              </a:extLst>
            </p:cNvPr>
            <p:cNvGrpSpPr/>
            <p:nvPr/>
          </p:nvGrpSpPr>
          <p:grpSpPr>
            <a:xfrm>
              <a:off x="1903618" y="4849470"/>
              <a:ext cx="1238400" cy="1144800"/>
              <a:chOff x="4624717" y="2198943"/>
              <a:chExt cx="1925882" cy="587394"/>
            </a:xfrm>
          </p:grpSpPr>
          <p:sp>
            <p:nvSpPr>
              <p:cNvPr id="83" name="Rectangle 82">
                <a:extLst>
                  <a:ext uri="{FF2B5EF4-FFF2-40B4-BE49-F238E27FC236}">
                    <a16:creationId xmlns:a16="http://schemas.microsoft.com/office/drawing/2014/main" id="{CDA8F69A-9107-1AEB-D5A1-5F71F9BB7168}"/>
                  </a:ext>
                </a:extLst>
              </p:cNvPr>
              <p:cNvSpPr/>
              <p:nvPr/>
            </p:nvSpPr>
            <p:spPr>
              <a:xfrm>
                <a:off x="4624717" y="2198943"/>
                <a:ext cx="1925882" cy="587394"/>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4" name="TextBox 83">
                <a:extLst>
                  <a:ext uri="{FF2B5EF4-FFF2-40B4-BE49-F238E27FC236}">
                    <a16:creationId xmlns:a16="http://schemas.microsoft.com/office/drawing/2014/main" id="{60CBBCDC-185C-9D81-1CB8-CC2F10647F37}"/>
                  </a:ext>
                </a:extLst>
              </p:cNvPr>
              <p:cNvSpPr txBox="1"/>
              <p:nvPr/>
            </p:nvSpPr>
            <p:spPr>
              <a:xfrm>
                <a:off x="4624717" y="2198943"/>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n-CA" sz="1200" kern="1200" dirty="0">
                  <a:latin typeface="Arial" panose="020B0604020202020204" pitchFamily="34" charset="0"/>
                  <a:cs typeface="Arial" panose="020B0604020202020204" pitchFamily="34" charset="0"/>
                </a:endParaRPr>
              </a:p>
            </p:txBody>
          </p:sp>
        </p:grpSp>
        <p:sp>
          <p:nvSpPr>
            <p:cNvPr id="103" name="TextBox 102">
              <a:extLst>
                <a:ext uri="{FF2B5EF4-FFF2-40B4-BE49-F238E27FC236}">
                  <a16:creationId xmlns:a16="http://schemas.microsoft.com/office/drawing/2014/main" id="{39B2066F-AFFD-ACFA-215F-E444A4E1DB44}"/>
                </a:ext>
              </a:extLst>
            </p:cNvPr>
            <p:cNvSpPr txBox="1"/>
            <p:nvPr/>
          </p:nvSpPr>
          <p:spPr>
            <a:xfrm>
              <a:off x="1835343" y="5723287"/>
              <a:ext cx="1432548" cy="313932"/>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Operations, Infrastructure &amp; Telecommunications</a:t>
              </a:r>
              <a:endParaRPr lang="en-CA" sz="800" kern="1200" dirty="0">
                <a:latin typeface="Arial" panose="020B0604020202020204" pitchFamily="34" charset="0"/>
                <a:cs typeface="Arial" panose="020B0604020202020204" pitchFamily="34" charset="0"/>
              </a:endParaRPr>
            </a:p>
          </p:txBody>
        </p:sp>
        <p:sp>
          <p:nvSpPr>
            <p:cNvPr id="135" name="TextBox 134">
              <a:extLst>
                <a:ext uri="{FF2B5EF4-FFF2-40B4-BE49-F238E27FC236}">
                  <a16:creationId xmlns:a16="http://schemas.microsoft.com/office/drawing/2014/main" id="{D77F78D1-0756-6434-ACA5-8958147D3E65}"/>
                </a:ext>
              </a:extLst>
            </p:cNvPr>
            <p:cNvSpPr txBox="1"/>
            <p:nvPr/>
          </p:nvSpPr>
          <p:spPr>
            <a:xfrm>
              <a:off x="2608218" y="4919247"/>
              <a:ext cx="585493" cy="307777"/>
            </a:xfrm>
            <a:prstGeom prst="rect">
              <a:avLst/>
            </a:prstGeom>
            <a:noFill/>
          </p:spPr>
          <p:txBody>
            <a:bodyPr wrap="square" rtlCol="0">
              <a:spAutoFit/>
            </a:bodyPr>
            <a:lstStyle/>
            <a:p>
              <a:r>
                <a:rPr lang="en-US" sz="700" dirty="0">
                  <a:solidFill>
                    <a:schemeClr val="bg1"/>
                  </a:solidFill>
                </a:rPr>
                <a:t>Ali Jessa Sr. Mgr.</a:t>
              </a:r>
              <a:endParaRPr lang="en-CA" sz="700" dirty="0">
                <a:solidFill>
                  <a:schemeClr val="bg1"/>
                </a:solidFill>
              </a:endParaRPr>
            </a:p>
          </p:txBody>
        </p:sp>
        <p:pic>
          <p:nvPicPr>
            <p:cNvPr id="138" name="Picture 137">
              <a:extLst>
                <a:ext uri="{FF2B5EF4-FFF2-40B4-BE49-F238E27FC236}">
                  <a16:creationId xmlns:a16="http://schemas.microsoft.com/office/drawing/2014/main" id="{F22086B0-E482-B986-198E-0928A19480F2}"/>
                </a:ext>
              </a:extLst>
            </p:cNvPr>
            <p:cNvPicPr>
              <a:picLocks/>
            </p:cNvPicPr>
            <p:nvPr/>
          </p:nvPicPr>
          <p:blipFill rotWithShape="1">
            <a:blip r:embed="rId8" cstate="print">
              <a:extLst>
                <a:ext uri="{28A0092B-C50C-407E-A947-70E740481C1C}">
                  <a14:useLocalDpi xmlns:a14="http://schemas.microsoft.com/office/drawing/2010/main" val="0"/>
                </a:ext>
              </a:extLst>
            </a:blip>
            <a:srcRect l="16550" r="15688"/>
            <a:stretch/>
          </p:blipFill>
          <p:spPr bwMode="auto">
            <a:xfrm>
              <a:off x="1911210" y="4857198"/>
              <a:ext cx="762635" cy="874395"/>
            </a:xfrm>
            <a:prstGeom prst="rect">
              <a:avLst/>
            </a:prstGeom>
            <a:noFill/>
            <a:ln>
              <a:noFill/>
            </a:ln>
            <a:extLst>
              <a:ext uri="{53640926-AAD7-44D8-BBD7-CCE9431645EC}">
                <a14:shadowObscured xmlns:a14="http://schemas.microsoft.com/office/drawing/2010/main"/>
              </a:ext>
            </a:extLst>
          </p:spPr>
        </p:pic>
      </p:grpSp>
      <p:grpSp>
        <p:nvGrpSpPr>
          <p:cNvPr id="88" name="Group 87">
            <a:extLst>
              <a:ext uri="{FF2B5EF4-FFF2-40B4-BE49-F238E27FC236}">
                <a16:creationId xmlns:a16="http://schemas.microsoft.com/office/drawing/2014/main" id="{BF0A4FBD-2A06-6043-06E3-080A6487F4D9}"/>
              </a:ext>
            </a:extLst>
          </p:cNvPr>
          <p:cNvGrpSpPr/>
          <p:nvPr/>
        </p:nvGrpSpPr>
        <p:grpSpPr>
          <a:xfrm>
            <a:off x="3283143" y="4849470"/>
            <a:ext cx="1432548" cy="1188409"/>
            <a:chOff x="3283143" y="4849470"/>
            <a:chExt cx="1432548" cy="1188409"/>
          </a:xfrm>
        </p:grpSpPr>
        <p:sp>
          <p:nvSpPr>
            <p:cNvPr id="118" name="Rectangle 117">
              <a:extLst>
                <a:ext uri="{FF2B5EF4-FFF2-40B4-BE49-F238E27FC236}">
                  <a16:creationId xmlns:a16="http://schemas.microsoft.com/office/drawing/2014/main" id="{5B564E19-CD8E-E163-1FF3-E74983D138C4}"/>
                </a:ext>
              </a:extLst>
            </p:cNvPr>
            <p:cNvSpPr/>
            <p:nvPr/>
          </p:nvSpPr>
          <p:spPr>
            <a:xfrm>
              <a:off x="3333600" y="4849470"/>
              <a:ext cx="1238400" cy="1144800"/>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3" name="TextBox 132">
              <a:extLst>
                <a:ext uri="{FF2B5EF4-FFF2-40B4-BE49-F238E27FC236}">
                  <a16:creationId xmlns:a16="http://schemas.microsoft.com/office/drawing/2014/main" id="{C239DD5E-A19A-1F96-E49C-76EA43B31F8B}"/>
                </a:ext>
              </a:extLst>
            </p:cNvPr>
            <p:cNvSpPr txBox="1"/>
            <p:nvPr/>
          </p:nvSpPr>
          <p:spPr>
            <a:xfrm>
              <a:off x="3283143" y="5834746"/>
              <a:ext cx="1432548"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Infrastructure</a:t>
              </a:r>
              <a:endParaRPr lang="en-CA" sz="800" kern="1200" dirty="0">
                <a:latin typeface="Arial" panose="020B0604020202020204" pitchFamily="34" charset="0"/>
                <a:cs typeface="Arial" panose="020B0604020202020204" pitchFamily="34" charset="0"/>
              </a:endParaRPr>
            </a:p>
          </p:txBody>
        </p:sp>
        <p:pic>
          <p:nvPicPr>
            <p:cNvPr id="116" name="Picture 115">
              <a:extLst>
                <a:ext uri="{FF2B5EF4-FFF2-40B4-BE49-F238E27FC236}">
                  <a16:creationId xmlns:a16="http://schemas.microsoft.com/office/drawing/2014/main" id="{25F3A974-916C-4ED6-20E1-48E71236B0D9}"/>
                </a:ext>
              </a:extLst>
            </p:cNvPr>
            <p:cNvPicPr>
              <a:picLocks noChangeAspect="1"/>
            </p:cNvPicPr>
            <p:nvPr/>
          </p:nvPicPr>
          <p:blipFill>
            <a:blip r:embed="rId9"/>
            <a:stretch>
              <a:fillRect/>
            </a:stretch>
          </p:blipFill>
          <p:spPr>
            <a:xfrm>
              <a:off x="3342556" y="4856100"/>
              <a:ext cx="762066" cy="871804"/>
            </a:xfrm>
            <a:prstGeom prst="rect">
              <a:avLst/>
            </a:prstGeom>
          </p:spPr>
        </p:pic>
        <p:sp>
          <p:nvSpPr>
            <p:cNvPr id="139" name="TextBox 138">
              <a:extLst>
                <a:ext uri="{FF2B5EF4-FFF2-40B4-BE49-F238E27FC236}">
                  <a16:creationId xmlns:a16="http://schemas.microsoft.com/office/drawing/2014/main" id="{F888F43B-3602-F9D5-68C3-119B8679CBA0}"/>
                </a:ext>
              </a:extLst>
            </p:cNvPr>
            <p:cNvSpPr txBox="1"/>
            <p:nvPr/>
          </p:nvSpPr>
          <p:spPr>
            <a:xfrm>
              <a:off x="4040809" y="4912170"/>
              <a:ext cx="585493" cy="415498"/>
            </a:xfrm>
            <a:prstGeom prst="rect">
              <a:avLst/>
            </a:prstGeom>
            <a:noFill/>
          </p:spPr>
          <p:txBody>
            <a:bodyPr wrap="square" rtlCol="0">
              <a:spAutoFit/>
            </a:bodyPr>
            <a:lstStyle/>
            <a:p>
              <a:r>
                <a:rPr lang="en-US" sz="700" dirty="0">
                  <a:solidFill>
                    <a:schemeClr val="bg1"/>
                  </a:solidFill>
                </a:rPr>
                <a:t>Lance RissmanMgr.</a:t>
              </a:r>
              <a:endParaRPr lang="en-CA" sz="700" dirty="0">
                <a:solidFill>
                  <a:schemeClr val="bg1"/>
                </a:solidFill>
              </a:endParaRPr>
            </a:p>
          </p:txBody>
        </p:sp>
      </p:grpSp>
      <p:grpSp>
        <p:nvGrpSpPr>
          <p:cNvPr id="90" name="Group 89">
            <a:extLst>
              <a:ext uri="{FF2B5EF4-FFF2-40B4-BE49-F238E27FC236}">
                <a16:creationId xmlns:a16="http://schemas.microsoft.com/office/drawing/2014/main" id="{04355DAC-7D7B-A7AF-7809-AA6CFBD23198}"/>
              </a:ext>
            </a:extLst>
          </p:cNvPr>
          <p:cNvGrpSpPr/>
          <p:nvPr/>
        </p:nvGrpSpPr>
        <p:grpSpPr>
          <a:xfrm>
            <a:off x="6035052" y="4854406"/>
            <a:ext cx="1432548" cy="1185584"/>
            <a:chOff x="6035052" y="4854406"/>
            <a:chExt cx="1432548" cy="1185584"/>
          </a:xfrm>
        </p:grpSpPr>
        <p:sp>
          <p:nvSpPr>
            <p:cNvPr id="123" name="Rectangle 122">
              <a:extLst>
                <a:ext uri="{FF2B5EF4-FFF2-40B4-BE49-F238E27FC236}">
                  <a16:creationId xmlns:a16="http://schemas.microsoft.com/office/drawing/2014/main" id="{9AD7654A-3B3E-0124-46D2-45320A424454}"/>
                </a:ext>
              </a:extLst>
            </p:cNvPr>
            <p:cNvSpPr/>
            <p:nvPr/>
          </p:nvSpPr>
          <p:spPr>
            <a:xfrm>
              <a:off x="6100746" y="4854406"/>
              <a:ext cx="1238400" cy="1144800"/>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2" name="TextBox 141">
              <a:extLst>
                <a:ext uri="{FF2B5EF4-FFF2-40B4-BE49-F238E27FC236}">
                  <a16:creationId xmlns:a16="http://schemas.microsoft.com/office/drawing/2014/main" id="{B50E669B-1359-F0C8-1D35-97125E6DF71D}"/>
                </a:ext>
              </a:extLst>
            </p:cNvPr>
            <p:cNvSpPr txBox="1"/>
            <p:nvPr/>
          </p:nvSpPr>
          <p:spPr>
            <a:xfrm>
              <a:off x="6035052" y="5836857"/>
              <a:ext cx="1432548"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Site Support - West</a:t>
              </a:r>
              <a:endParaRPr lang="en-CA" sz="800" kern="1200" dirty="0">
                <a:latin typeface="Arial" panose="020B0604020202020204" pitchFamily="34" charset="0"/>
                <a:cs typeface="Arial" panose="020B0604020202020204" pitchFamily="34" charset="0"/>
              </a:endParaRPr>
            </a:p>
          </p:txBody>
        </p:sp>
        <p:sp>
          <p:nvSpPr>
            <p:cNvPr id="143" name="TextBox 142">
              <a:extLst>
                <a:ext uri="{FF2B5EF4-FFF2-40B4-BE49-F238E27FC236}">
                  <a16:creationId xmlns:a16="http://schemas.microsoft.com/office/drawing/2014/main" id="{66D86382-3351-7C2E-A21E-1876D7255049}"/>
                </a:ext>
              </a:extLst>
            </p:cNvPr>
            <p:cNvSpPr txBox="1"/>
            <p:nvPr/>
          </p:nvSpPr>
          <p:spPr>
            <a:xfrm>
              <a:off x="6858000" y="4922408"/>
              <a:ext cx="585493" cy="415498"/>
            </a:xfrm>
            <a:prstGeom prst="rect">
              <a:avLst/>
            </a:prstGeom>
            <a:noFill/>
          </p:spPr>
          <p:txBody>
            <a:bodyPr wrap="square" rtlCol="0">
              <a:spAutoFit/>
            </a:bodyPr>
            <a:lstStyle/>
            <a:p>
              <a:r>
                <a:rPr lang="en-US" sz="700" dirty="0">
                  <a:solidFill>
                    <a:schemeClr val="bg1"/>
                  </a:solidFill>
                </a:rPr>
                <a:t>Daniel Mohan</a:t>
              </a:r>
            </a:p>
            <a:p>
              <a:r>
                <a:rPr lang="en-US" sz="700" dirty="0">
                  <a:solidFill>
                    <a:schemeClr val="bg1"/>
                  </a:solidFill>
                </a:rPr>
                <a:t>Mgr.</a:t>
              </a:r>
              <a:endParaRPr lang="en-CA" sz="700" dirty="0">
                <a:solidFill>
                  <a:schemeClr val="bg1"/>
                </a:solidFill>
              </a:endParaRPr>
            </a:p>
          </p:txBody>
        </p:sp>
        <p:pic>
          <p:nvPicPr>
            <p:cNvPr id="149" name="Picture 148">
              <a:extLst>
                <a:ext uri="{FF2B5EF4-FFF2-40B4-BE49-F238E27FC236}">
                  <a16:creationId xmlns:a16="http://schemas.microsoft.com/office/drawing/2014/main" id="{20C31205-5F27-D0F4-4DA6-EF76B680E9F6}"/>
                </a:ext>
              </a:extLst>
            </p:cNvPr>
            <p:cNvPicPr>
              <a:picLocks/>
            </p:cNvPicPr>
            <p:nvPr/>
          </p:nvPicPr>
          <p:blipFill rotWithShape="1">
            <a:blip r:embed="rId10" cstate="print">
              <a:extLst>
                <a:ext uri="{28A0092B-C50C-407E-A947-70E740481C1C}">
                  <a14:useLocalDpi xmlns:a14="http://schemas.microsoft.com/office/drawing/2010/main" val="0"/>
                </a:ext>
              </a:extLst>
            </a:blip>
            <a:srcRect l="17469" t="9137" r="19712"/>
            <a:stretch/>
          </p:blipFill>
          <p:spPr bwMode="auto">
            <a:xfrm>
              <a:off x="6105622" y="4864328"/>
              <a:ext cx="762635" cy="874395"/>
            </a:xfrm>
            <a:prstGeom prst="rect">
              <a:avLst/>
            </a:prstGeom>
            <a:noFill/>
            <a:ln>
              <a:noFill/>
            </a:ln>
            <a:extLst>
              <a:ext uri="{53640926-AAD7-44D8-BBD7-CCE9431645EC}">
                <a14:shadowObscured xmlns:a14="http://schemas.microsoft.com/office/drawing/2010/main"/>
              </a:ext>
            </a:extLst>
          </p:spPr>
        </p:pic>
      </p:grpSp>
      <p:grpSp>
        <p:nvGrpSpPr>
          <p:cNvPr id="21" name="Group 20">
            <a:extLst>
              <a:ext uri="{FF2B5EF4-FFF2-40B4-BE49-F238E27FC236}">
                <a16:creationId xmlns:a16="http://schemas.microsoft.com/office/drawing/2014/main" id="{15BC5879-BFB3-C2B6-4278-2F1A4C85E9CC}"/>
              </a:ext>
            </a:extLst>
          </p:cNvPr>
          <p:cNvGrpSpPr/>
          <p:nvPr/>
        </p:nvGrpSpPr>
        <p:grpSpPr>
          <a:xfrm>
            <a:off x="2034825" y="1846683"/>
            <a:ext cx="1238400" cy="1143000"/>
            <a:chOff x="2034825" y="1846683"/>
            <a:chExt cx="1238400" cy="1143000"/>
          </a:xfrm>
        </p:grpSpPr>
        <p:grpSp>
          <p:nvGrpSpPr>
            <p:cNvPr id="127" name="Group 126">
              <a:extLst>
                <a:ext uri="{FF2B5EF4-FFF2-40B4-BE49-F238E27FC236}">
                  <a16:creationId xmlns:a16="http://schemas.microsoft.com/office/drawing/2014/main" id="{16BA2ECE-8032-CB0E-A5E5-4E72721B14C1}"/>
                </a:ext>
              </a:extLst>
            </p:cNvPr>
            <p:cNvGrpSpPr/>
            <p:nvPr/>
          </p:nvGrpSpPr>
          <p:grpSpPr>
            <a:xfrm>
              <a:off x="2034825" y="1846683"/>
              <a:ext cx="1238400" cy="1143000"/>
              <a:chOff x="474232" y="1829003"/>
              <a:chExt cx="1238400" cy="1143000"/>
            </a:xfrm>
            <a:solidFill>
              <a:schemeClr val="accent1"/>
            </a:solidFill>
          </p:grpSpPr>
          <p:sp>
            <p:nvSpPr>
              <p:cNvPr id="13" name="Rectangle 12">
                <a:extLst>
                  <a:ext uri="{FF2B5EF4-FFF2-40B4-BE49-F238E27FC236}">
                    <a16:creationId xmlns:a16="http://schemas.microsoft.com/office/drawing/2014/main" id="{4FF37C13-CC92-DC50-E590-A859866E3157}"/>
                  </a:ext>
                </a:extLst>
              </p:cNvPr>
              <p:cNvSpPr/>
              <p:nvPr/>
            </p:nvSpPr>
            <p:spPr>
              <a:xfrm>
                <a:off x="474232" y="1829003"/>
                <a:ext cx="1238400" cy="1143000"/>
              </a:xfrm>
              <a:prstGeom prst="rect">
                <a:avLst/>
              </a:prstGeom>
              <a:solidFill>
                <a:schemeClr val="accent1">
                  <a:lumMod val="75000"/>
                </a:schemeClr>
              </a:solid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CA" sz="1200" kern="1200" dirty="0">
                  <a:solidFill>
                    <a:schemeClr val="bg1"/>
                  </a:solidFill>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1200" dirty="0">
                  <a:solidFill>
                    <a:schemeClr val="bg1"/>
                  </a:solidFill>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dirty="0">
                  <a:solidFill>
                    <a:schemeClr val="bg1"/>
                  </a:solidFill>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kern="1200" dirty="0">
                  <a:solidFill>
                    <a:schemeClr val="bg1"/>
                  </a:solidFill>
                  <a:latin typeface="Arial" panose="020B0604020202020204" pitchFamily="34" charset="0"/>
                  <a:cs typeface="Arial" panose="020B0604020202020204" pitchFamily="34" charset="0"/>
                </a:endParaRPr>
              </a:p>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Product &amp; Services Portfolio</a:t>
                </a:r>
                <a:endParaRPr lang="en-CA" sz="800" kern="1200" dirty="0">
                  <a:latin typeface="Arial" panose="020B0604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F0E12EC7-D3B8-0186-328E-7D8A4DF620C8}"/>
                  </a:ext>
                </a:extLst>
              </p:cNvPr>
              <p:cNvSpPr txBox="1"/>
              <p:nvPr/>
            </p:nvSpPr>
            <p:spPr>
              <a:xfrm>
                <a:off x="1170227" y="1837247"/>
                <a:ext cx="533469" cy="415498"/>
              </a:xfrm>
              <a:prstGeom prst="rect">
                <a:avLst/>
              </a:prstGeom>
              <a:grpFill/>
            </p:spPr>
            <p:txBody>
              <a:bodyPr wrap="square" rtlCol="0">
                <a:spAutoFit/>
              </a:bodyPr>
              <a:lstStyle/>
              <a:p>
                <a:r>
                  <a:rPr lang="en-US" sz="700" dirty="0">
                    <a:solidFill>
                      <a:schemeClr val="bg1"/>
                    </a:solidFill>
                  </a:rPr>
                  <a:t>Daryl</a:t>
                </a:r>
              </a:p>
              <a:p>
                <a:r>
                  <a:rPr lang="en-US" sz="700" dirty="0">
                    <a:solidFill>
                      <a:schemeClr val="bg1"/>
                    </a:solidFill>
                  </a:rPr>
                  <a:t>Keating Sr. Mgr.</a:t>
                </a:r>
                <a:endParaRPr lang="en-CA" sz="700" dirty="0">
                  <a:solidFill>
                    <a:schemeClr val="bg1"/>
                  </a:solidFill>
                </a:endParaRPr>
              </a:p>
            </p:txBody>
          </p:sp>
        </p:grpSp>
        <p:pic>
          <p:nvPicPr>
            <p:cNvPr id="4" name="Picture 3">
              <a:extLst>
                <a:ext uri="{FF2B5EF4-FFF2-40B4-BE49-F238E27FC236}">
                  <a16:creationId xmlns:a16="http://schemas.microsoft.com/office/drawing/2014/main" id="{22E9D521-56A4-BFA6-E7C6-BFD046BC902E}"/>
                </a:ext>
              </a:extLst>
            </p:cNvPr>
            <p:cNvPicPr>
              <a:picLocks noChangeAspect="1"/>
            </p:cNvPicPr>
            <p:nvPr/>
          </p:nvPicPr>
          <p:blipFill>
            <a:blip r:embed="rId11"/>
            <a:stretch>
              <a:fillRect/>
            </a:stretch>
          </p:blipFill>
          <p:spPr>
            <a:xfrm>
              <a:off x="2038171" y="1851416"/>
              <a:ext cx="762066" cy="871804"/>
            </a:xfrm>
            <a:prstGeom prst="rect">
              <a:avLst/>
            </a:prstGeom>
          </p:spPr>
        </p:pic>
      </p:grpSp>
      <p:grpSp>
        <p:nvGrpSpPr>
          <p:cNvPr id="89" name="Group 88">
            <a:extLst>
              <a:ext uri="{FF2B5EF4-FFF2-40B4-BE49-F238E27FC236}">
                <a16:creationId xmlns:a16="http://schemas.microsoft.com/office/drawing/2014/main" id="{5671C6DA-10A9-43B0-3E93-B946B690BD05}"/>
              </a:ext>
            </a:extLst>
          </p:cNvPr>
          <p:cNvGrpSpPr/>
          <p:nvPr/>
        </p:nvGrpSpPr>
        <p:grpSpPr>
          <a:xfrm>
            <a:off x="4654743" y="4854407"/>
            <a:ext cx="1432548" cy="1198049"/>
            <a:chOff x="4654743" y="4854407"/>
            <a:chExt cx="1432548" cy="1198049"/>
          </a:xfrm>
        </p:grpSpPr>
        <p:grpSp>
          <p:nvGrpSpPr>
            <p:cNvPr id="120" name="Group 119">
              <a:extLst>
                <a:ext uri="{FF2B5EF4-FFF2-40B4-BE49-F238E27FC236}">
                  <a16:creationId xmlns:a16="http://schemas.microsoft.com/office/drawing/2014/main" id="{B1688774-A6CD-2925-A16F-18658EED451F}"/>
                </a:ext>
              </a:extLst>
            </p:cNvPr>
            <p:cNvGrpSpPr/>
            <p:nvPr/>
          </p:nvGrpSpPr>
          <p:grpSpPr>
            <a:xfrm>
              <a:off x="4721315" y="4854407"/>
              <a:ext cx="1238400" cy="1144800"/>
              <a:chOff x="4624717" y="2198943"/>
              <a:chExt cx="1925882" cy="587394"/>
            </a:xfrm>
          </p:grpSpPr>
          <p:sp>
            <p:nvSpPr>
              <p:cNvPr id="121" name="Rectangle 120">
                <a:extLst>
                  <a:ext uri="{FF2B5EF4-FFF2-40B4-BE49-F238E27FC236}">
                    <a16:creationId xmlns:a16="http://schemas.microsoft.com/office/drawing/2014/main" id="{D5E602C9-B1FE-9F21-D092-0C2F77329498}"/>
                  </a:ext>
                </a:extLst>
              </p:cNvPr>
              <p:cNvSpPr/>
              <p:nvPr/>
            </p:nvSpPr>
            <p:spPr>
              <a:xfrm>
                <a:off x="4624717" y="2198943"/>
                <a:ext cx="1925882" cy="587394"/>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2" name="TextBox 121">
                <a:extLst>
                  <a:ext uri="{FF2B5EF4-FFF2-40B4-BE49-F238E27FC236}">
                    <a16:creationId xmlns:a16="http://schemas.microsoft.com/office/drawing/2014/main" id="{9C637BD4-C490-583E-C0E3-E2A7E6A7020D}"/>
                  </a:ext>
                </a:extLst>
              </p:cNvPr>
              <p:cNvSpPr txBox="1"/>
              <p:nvPr/>
            </p:nvSpPr>
            <p:spPr>
              <a:xfrm>
                <a:off x="4624717" y="2198943"/>
                <a:ext cx="1925882" cy="5873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n-CA" sz="1200" kern="1200" dirty="0">
                  <a:latin typeface="Arial" panose="020B0604020202020204" pitchFamily="34" charset="0"/>
                  <a:cs typeface="Arial" panose="020B0604020202020204" pitchFamily="34" charset="0"/>
                </a:endParaRPr>
              </a:p>
            </p:txBody>
          </p:sp>
        </p:grpSp>
        <p:sp>
          <p:nvSpPr>
            <p:cNvPr id="137" name="TextBox 136">
              <a:extLst>
                <a:ext uri="{FF2B5EF4-FFF2-40B4-BE49-F238E27FC236}">
                  <a16:creationId xmlns:a16="http://schemas.microsoft.com/office/drawing/2014/main" id="{617A168C-9B00-E276-2ED1-3AC03F71B5EB}"/>
                </a:ext>
              </a:extLst>
            </p:cNvPr>
            <p:cNvSpPr txBox="1"/>
            <p:nvPr/>
          </p:nvSpPr>
          <p:spPr>
            <a:xfrm>
              <a:off x="4654743" y="5849323"/>
              <a:ext cx="1432548"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Site Support - East</a:t>
              </a:r>
              <a:endParaRPr lang="en-CA" sz="800" kern="1200" dirty="0">
                <a:latin typeface="Arial" panose="020B0604020202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id="{4BB863AC-FC62-6352-7B5C-9D48AB32EC65}"/>
                </a:ext>
              </a:extLst>
            </p:cNvPr>
            <p:cNvSpPr txBox="1"/>
            <p:nvPr/>
          </p:nvSpPr>
          <p:spPr>
            <a:xfrm>
              <a:off x="5471163" y="4911637"/>
              <a:ext cx="585493" cy="415498"/>
            </a:xfrm>
            <a:prstGeom prst="rect">
              <a:avLst/>
            </a:prstGeom>
            <a:noFill/>
          </p:spPr>
          <p:txBody>
            <a:bodyPr wrap="square" rtlCol="0">
              <a:spAutoFit/>
            </a:bodyPr>
            <a:lstStyle/>
            <a:p>
              <a:r>
                <a:rPr lang="en-US" sz="700" dirty="0">
                  <a:solidFill>
                    <a:schemeClr val="bg1"/>
                  </a:solidFill>
                </a:rPr>
                <a:t>Val ShafieianMgr.</a:t>
              </a:r>
              <a:endParaRPr lang="en-CA" sz="700" dirty="0">
                <a:solidFill>
                  <a:schemeClr val="bg1"/>
                </a:solidFill>
              </a:endParaRPr>
            </a:p>
          </p:txBody>
        </p:sp>
        <p:pic>
          <p:nvPicPr>
            <p:cNvPr id="38" name="Picture 37">
              <a:extLst>
                <a:ext uri="{FF2B5EF4-FFF2-40B4-BE49-F238E27FC236}">
                  <a16:creationId xmlns:a16="http://schemas.microsoft.com/office/drawing/2014/main" id="{9FF8FFF0-86C7-E18F-6836-441CEC080A02}"/>
                </a:ext>
              </a:extLst>
            </p:cNvPr>
            <p:cNvPicPr>
              <a:picLocks/>
            </p:cNvPicPr>
            <p:nvPr/>
          </p:nvPicPr>
          <p:blipFill rotWithShape="1">
            <a:blip r:embed="rId12" cstate="print">
              <a:extLst>
                <a:ext uri="{28A0092B-C50C-407E-A947-70E740481C1C}">
                  <a14:useLocalDpi xmlns:a14="http://schemas.microsoft.com/office/drawing/2010/main" val="0"/>
                </a:ext>
              </a:extLst>
            </a:blip>
            <a:srcRect l="18431" t="20442" r="7512"/>
            <a:stretch/>
          </p:blipFill>
          <p:spPr bwMode="auto">
            <a:xfrm>
              <a:off x="4730298" y="4865625"/>
              <a:ext cx="762635" cy="874395"/>
            </a:xfrm>
            <a:prstGeom prst="rect">
              <a:avLst/>
            </a:prstGeom>
            <a:noFill/>
            <a:ln>
              <a:noFill/>
            </a:ln>
            <a:extLst>
              <a:ext uri="{53640926-AAD7-44D8-BBD7-CCE9431645EC}">
                <a14:shadowObscured xmlns:a14="http://schemas.microsoft.com/office/drawing/2010/main"/>
              </a:ext>
            </a:extLst>
          </p:spPr>
        </p:pic>
      </p:grpSp>
      <p:grpSp>
        <p:nvGrpSpPr>
          <p:cNvPr id="85" name="Group 84">
            <a:extLst>
              <a:ext uri="{FF2B5EF4-FFF2-40B4-BE49-F238E27FC236}">
                <a16:creationId xmlns:a16="http://schemas.microsoft.com/office/drawing/2014/main" id="{43814D8E-6101-01C5-DA92-4F70CDC3DA33}"/>
              </a:ext>
            </a:extLst>
          </p:cNvPr>
          <p:cNvGrpSpPr/>
          <p:nvPr/>
        </p:nvGrpSpPr>
        <p:grpSpPr>
          <a:xfrm>
            <a:off x="4648200" y="3230670"/>
            <a:ext cx="1432548" cy="1206050"/>
            <a:chOff x="4648200" y="3230670"/>
            <a:chExt cx="1432548" cy="1206050"/>
          </a:xfrm>
        </p:grpSpPr>
        <p:sp>
          <p:nvSpPr>
            <p:cNvPr id="32" name="Rectangle 31">
              <a:extLst>
                <a:ext uri="{FF2B5EF4-FFF2-40B4-BE49-F238E27FC236}">
                  <a16:creationId xmlns:a16="http://schemas.microsoft.com/office/drawing/2014/main" id="{56AD1983-A994-7C99-83F2-1BCDE8E09B54}"/>
                </a:ext>
              </a:extLst>
            </p:cNvPr>
            <p:cNvSpPr/>
            <p:nvPr/>
          </p:nvSpPr>
          <p:spPr>
            <a:xfrm>
              <a:off x="4706535" y="3230670"/>
              <a:ext cx="1238400" cy="1144798"/>
            </a:xfrm>
            <a:prstGeom prst="rect">
              <a:avLst/>
            </a:prstGeom>
            <a:solidFill>
              <a:srgbClr val="91278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sz="1800" dirty="0"/>
            </a:p>
          </p:txBody>
        </p:sp>
        <p:sp>
          <p:nvSpPr>
            <p:cNvPr id="67" name="TextBox 66">
              <a:extLst>
                <a:ext uri="{FF2B5EF4-FFF2-40B4-BE49-F238E27FC236}">
                  <a16:creationId xmlns:a16="http://schemas.microsoft.com/office/drawing/2014/main" id="{E29BCA48-6B1B-BEBF-0688-5FF3058FFC5E}"/>
                </a:ext>
              </a:extLst>
            </p:cNvPr>
            <p:cNvSpPr txBox="1"/>
            <p:nvPr/>
          </p:nvSpPr>
          <p:spPr>
            <a:xfrm>
              <a:off x="4648200" y="4122788"/>
              <a:ext cx="1432548" cy="313932"/>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Solutions Development &amp; Quality Assurance</a:t>
              </a:r>
              <a:endParaRPr lang="en-CA" sz="800" kern="1200" dirty="0">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C2967DED-E476-18DA-837F-787A4D4A479A}"/>
                </a:ext>
              </a:extLst>
            </p:cNvPr>
            <p:cNvSpPr txBox="1"/>
            <p:nvPr/>
          </p:nvSpPr>
          <p:spPr>
            <a:xfrm>
              <a:off x="5434307" y="3276600"/>
              <a:ext cx="585493" cy="438582"/>
            </a:xfrm>
            <a:prstGeom prst="rect">
              <a:avLst/>
            </a:prstGeom>
            <a:noFill/>
          </p:spPr>
          <p:txBody>
            <a:bodyPr wrap="square" rtlCol="0">
              <a:spAutoFit/>
            </a:bodyPr>
            <a:lstStyle/>
            <a:p>
              <a:r>
                <a:rPr lang="en-US" sz="700" dirty="0">
                  <a:solidFill>
                    <a:schemeClr val="bg1"/>
                  </a:solidFill>
                </a:rPr>
                <a:t>Erlend Sobec Mgr</a:t>
              </a:r>
              <a:r>
                <a:rPr lang="en-US" sz="750" dirty="0">
                  <a:solidFill>
                    <a:schemeClr val="bg1"/>
                  </a:solidFill>
                </a:rPr>
                <a:t>.</a:t>
              </a:r>
              <a:endParaRPr lang="en-CA" sz="750" dirty="0">
                <a:solidFill>
                  <a:schemeClr val="bg1"/>
                </a:solidFill>
              </a:endParaRPr>
            </a:p>
          </p:txBody>
        </p:sp>
        <p:pic>
          <p:nvPicPr>
            <p:cNvPr id="7" name="Picture 6">
              <a:extLst>
                <a:ext uri="{FF2B5EF4-FFF2-40B4-BE49-F238E27FC236}">
                  <a16:creationId xmlns:a16="http://schemas.microsoft.com/office/drawing/2014/main" id="{2AE1F91A-A665-D631-816B-0D3D4E3A5D3C}"/>
                </a:ext>
              </a:extLst>
            </p:cNvPr>
            <p:cNvPicPr>
              <a:picLocks/>
            </p:cNvPicPr>
            <p:nvPr/>
          </p:nvPicPr>
          <p:blipFill rotWithShape="1">
            <a:blip r:embed="rId13" cstate="print">
              <a:extLst>
                <a:ext uri="{28A0092B-C50C-407E-A947-70E740481C1C}">
                  <a14:useLocalDpi xmlns:a14="http://schemas.microsoft.com/office/drawing/2010/main" val="0"/>
                </a:ext>
              </a:extLst>
            </a:blip>
            <a:srcRect l="8400" t="5000" r="7801" b="8400"/>
            <a:stretch/>
          </p:blipFill>
          <p:spPr bwMode="auto">
            <a:xfrm>
              <a:off x="4712014" y="3234594"/>
              <a:ext cx="762635" cy="874395"/>
            </a:xfrm>
            <a:prstGeom prst="rect">
              <a:avLst/>
            </a:prstGeom>
            <a:noFill/>
            <a:ln>
              <a:noFill/>
            </a:ln>
            <a:extLst>
              <a:ext uri="{53640926-AAD7-44D8-BBD7-CCE9431645EC}">
                <a14:shadowObscured xmlns:a14="http://schemas.microsoft.com/office/drawing/2010/main"/>
              </a:ext>
            </a:extLst>
          </p:spPr>
        </p:pic>
      </p:grpSp>
      <p:grpSp>
        <p:nvGrpSpPr>
          <p:cNvPr id="64" name="Group 63">
            <a:extLst>
              <a:ext uri="{FF2B5EF4-FFF2-40B4-BE49-F238E27FC236}">
                <a16:creationId xmlns:a16="http://schemas.microsoft.com/office/drawing/2014/main" id="{CF215424-F4D4-C203-4EB5-5F7BDCA3B87A}"/>
              </a:ext>
            </a:extLst>
          </p:cNvPr>
          <p:cNvGrpSpPr/>
          <p:nvPr/>
        </p:nvGrpSpPr>
        <p:grpSpPr>
          <a:xfrm>
            <a:off x="3233802" y="3258619"/>
            <a:ext cx="1432548" cy="1192880"/>
            <a:chOff x="3233802" y="3258619"/>
            <a:chExt cx="1432548" cy="1192880"/>
          </a:xfrm>
        </p:grpSpPr>
        <p:sp>
          <p:nvSpPr>
            <p:cNvPr id="44" name="Rectangle 43">
              <a:extLst>
                <a:ext uri="{FF2B5EF4-FFF2-40B4-BE49-F238E27FC236}">
                  <a16:creationId xmlns:a16="http://schemas.microsoft.com/office/drawing/2014/main" id="{2BB4D548-9EED-A001-2774-217EEF11D193}"/>
                </a:ext>
              </a:extLst>
            </p:cNvPr>
            <p:cNvSpPr/>
            <p:nvPr/>
          </p:nvSpPr>
          <p:spPr>
            <a:xfrm>
              <a:off x="3302309" y="3260294"/>
              <a:ext cx="1232407" cy="1144800"/>
            </a:xfrm>
            <a:prstGeom prst="rect">
              <a:avLst/>
            </a:prstGeom>
            <a:solidFill>
              <a:srgbClr val="91278E"/>
            </a:solidFill>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kern="1200" dirty="0">
                <a:latin typeface="Arial" panose="020B0604020202020204" pitchFamily="34" charset="0"/>
                <a:cs typeface="Arial" panose="020B0604020202020204" pitchFamily="34" charset="0"/>
              </a:endParaRPr>
            </a:p>
            <a:p>
              <a:pPr lvl="0" algn="ctr" defTabSz="533400">
                <a:lnSpc>
                  <a:spcPct val="90000"/>
                </a:lnSpc>
                <a:spcBef>
                  <a:spcPct val="0"/>
                </a:spcBef>
                <a:spcAft>
                  <a:spcPct val="35000"/>
                </a:spcAft>
              </a:pPr>
              <a:endParaRPr lang="en-CA" sz="800" dirty="0">
                <a:latin typeface="Arial" panose="020B0604020202020204" pitchFamily="34" charset="0"/>
                <a:cs typeface="Arial" panose="020B0604020202020204" pitchFamily="34" charset="0"/>
              </a:endParaRPr>
            </a:p>
          </p:txBody>
        </p:sp>
        <p:pic>
          <p:nvPicPr>
            <p:cNvPr id="48" name="Picture 47">
              <a:extLst>
                <a:ext uri="{FF2B5EF4-FFF2-40B4-BE49-F238E27FC236}">
                  <a16:creationId xmlns:a16="http://schemas.microsoft.com/office/drawing/2014/main" id="{80265F72-AFBF-79EC-E09B-C4670C890A35}"/>
                </a:ext>
              </a:extLst>
            </p:cNvPr>
            <p:cNvPicPr>
              <a:picLocks/>
            </p:cNvPicPr>
            <p:nvPr/>
          </p:nvPicPr>
          <p:blipFill rotWithShape="1">
            <a:blip r:embed="rId14" cstate="print">
              <a:extLst>
                <a:ext uri="{28A0092B-C50C-407E-A947-70E740481C1C}">
                  <a14:useLocalDpi xmlns:a14="http://schemas.microsoft.com/office/drawing/2010/main" val="0"/>
                </a:ext>
              </a:extLst>
            </a:blip>
            <a:srcRect l="22756" r="21314"/>
            <a:stretch/>
          </p:blipFill>
          <p:spPr bwMode="auto">
            <a:xfrm>
              <a:off x="3303258" y="3258619"/>
              <a:ext cx="762635" cy="874395"/>
            </a:xfrm>
            <a:prstGeom prst="rect">
              <a:avLst/>
            </a:prstGeom>
            <a:solidFill>
              <a:srgbClr val="91278E"/>
            </a:solidFill>
            <a:ln>
              <a:noFill/>
            </a:ln>
            <a:extLst>
              <a:ext uri="{53640926-AAD7-44D8-BBD7-CCE9431645EC}">
                <a14:shadowObscured xmlns:a14="http://schemas.microsoft.com/office/drawing/2010/main"/>
              </a:ext>
            </a:extLst>
          </p:spPr>
        </p:pic>
        <p:sp>
          <p:nvSpPr>
            <p:cNvPr id="124" name="TextBox 123">
              <a:extLst>
                <a:ext uri="{FF2B5EF4-FFF2-40B4-BE49-F238E27FC236}">
                  <a16:creationId xmlns:a16="http://schemas.microsoft.com/office/drawing/2014/main" id="{44D45AED-AC71-3EE7-9AAB-D32D6FCDF351}"/>
                </a:ext>
              </a:extLst>
            </p:cNvPr>
            <p:cNvSpPr txBox="1"/>
            <p:nvPr/>
          </p:nvSpPr>
          <p:spPr>
            <a:xfrm>
              <a:off x="3991367" y="3297240"/>
              <a:ext cx="671741" cy="438582"/>
            </a:xfrm>
            <a:prstGeom prst="rect">
              <a:avLst/>
            </a:prstGeom>
            <a:noFill/>
          </p:spPr>
          <p:txBody>
            <a:bodyPr wrap="square" rtlCol="0">
              <a:spAutoFit/>
            </a:bodyPr>
            <a:lstStyle/>
            <a:p>
              <a:r>
                <a:rPr lang="en-US" sz="750" dirty="0">
                  <a:solidFill>
                    <a:schemeClr val="bg1"/>
                  </a:solidFill>
                </a:rPr>
                <a:t>Lena </a:t>
              </a:r>
              <a:r>
                <a:rPr lang="en-US" sz="700" dirty="0">
                  <a:solidFill>
                    <a:schemeClr val="bg1"/>
                  </a:solidFill>
                </a:rPr>
                <a:t>Rechetova</a:t>
              </a:r>
              <a:r>
                <a:rPr lang="en-US" sz="750" dirty="0">
                  <a:solidFill>
                    <a:schemeClr val="bg1"/>
                  </a:solidFill>
                </a:rPr>
                <a:t>. Mgr.</a:t>
              </a:r>
              <a:endParaRPr lang="en-CA" sz="750" dirty="0">
                <a:solidFill>
                  <a:schemeClr val="bg1"/>
                </a:solidFill>
              </a:endParaRPr>
            </a:p>
          </p:txBody>
        </p:sp>
        <p:sp>
          <p:nvSpPr>
            <p:cNvPr id="36" name="TextBox 35">
              <a:extLst>
                <a:ext uri="{FF2B5EF4-FFF2-40B4-BE49-F238E27FC236}">
                  <a16:creationId xmlns:a16="http://schemas.microsoft.com/office/drawing/2014/main" id="{7F1B7229-E881-6B03-28FA-54B716F31D3B}"/>
                </a:ext>
              </a:extLst>
            </p:cNvPr>
            <p:cNvSpPr txBox="1"/>
            <p:nvPr/>
          </p:nvSpPr>
          <p:spPr>
            <a:xfrm>
              <a:off x="3233802" y="4248366"/>
              <a:ext cx="1432548"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Solutions Design</a:t>
              </a:r>
              <a:endParaRPr lang="en-CA" sz="800" kern="1200" dirty="0">
                <a:latin typeface="Arial" panose="020B0604020202020204" pitchFamily="34" charset="0"/>
                <a:cs typeface="Arial" panose="020B0604020202020204" pitchFamily="34" charset="0"/>
              </a:endParaRPr>
            </a:p>
          </p:txBody>
        </p:sp>
      </p:grpSp>
      <p:grpSp>
        <p:nvGrpSpPr>
          <p:cNvPr id="63" name="Group 62">
            <a:extLst>
              <a:ext uri="{FF2B5EF4-FFF2-40B4-BE49-F238E27FC236}">
                <a16:creationId xmlns:a16="http://schemas.microsoft.com/office/drawing/2014/main" id="{7C83A056-F060-C405-0198-CACF685A31B2}"/>
              </a:ext>
            </a:extLst>
          </p:cNvPr>
          <p:cNvGrpSpPr/>
          <p:nvPr/>
        </p:nvGrpSpPr>
        <p:grpSpPr>
          <a:xfrm>
            <a:off x="3315473" y="1847423"/>
            <a:ext cx="1432548" cy="1232855"/>
            <a:chOff x="3293802" y="1841388"/>
            <a:chExt cx="1432548" cy="1232855"/>
          </a:xfrm>
        </p:grpSpPr>
        <p:grpSp>
          <p:nvGrpSpPr>
            <p:cNvPr id="23" name="Group 22">
              <a:extLst>
                <a:ext uri="{FF2B5EF4-FFF2-40B4-BE49-F238E27FC236}">
                  <a16:creationId xmlns:a16="http://schemas.microsoft.com/office/drawing/2014/main" id="{A580391C-D889-6E54-ED3E-41EE776CBC62}"/>
                </a:ext>
              </a:extLst>
            </p:cNvPr>
            <p:cNvGrpSpPr/>
            <p:nvPr/>
          </p:nvGrpSpPr>
          <p:grpSpPr>
            <a:xfrm>
              <a:off x="3358794" y="1841388"/>
              <a:ext cx="1244289" cy="1182278"/>
              <a:chOff x="3331118" y="1821590"/>
              <a:chExt cx="1285840" cy="1149551"/>
            </a:xfrm>
          </p:grpSpPr>
          <p:sp>
            <p:nvSpPr>
              <p:cNvPr id="24" name="Rectangle 23">
                <a:extLst>
                  <a:ext uri="{FF2B5EF4-FFF2-40B4-BE49-F238E27FC236}">
                    <a16:creationId xmlns:a16="http://schemas.microsoft.com/office/drawing/2014/main" id="{DEE0CCB2-ACFC-2FFF-3A35-C2E9DC76418B}"/>
                  </a:ext>
                </a:extLst>
              </p:cNvPr>
              <p:cNvSpPr/>
              <p:nvPr/>
            </p:nvSpPr>
            <p:spPr>
              <a:xfrm>
                <a:off x="3331118" y="1821590"/>
                <a:ext cx="1273781" cy="1149551"/>
              </a:xfrm>
              <a:prstGeom prst="rect">
                <a:avLst/>
              </a:prstGeom>
              <a:solidFill>
                <a:srgbClr val="CC66F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kumimoji="0" lang="en-CA" sz="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endParaRPr lang="en-CA" sz="800" dirty="0">
                  <a:solidFill>
                    <a:prstClr val="white"/>
                  </a:solidFill>
                  <a:latin typeface="Arial" panose="020B0604020202020204" pitchFamily="34" charset="0"/>
                  <a:cs typeface="Arial" panose="020B0604020202020204" pitchFamily="34" charset="0"/>
                </a:endParaRPr>
              </a:p>
              <a:p>
                <a:endParaRPr kumimoji="0" lang="en-CA" sz="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endParaRPr lang="en-CA" sz="800" dirty="0">
                  <a:solidFill>
                    <a:prstClr val="white"/>
                  </a:solidFill>
                  <a:latin typeface="Arial" panose="020B0604020202020204" pitchFamily="34" charset="0"/>
                  <a:cs typeface="Arial" panose="020B0604020202020204" pitchFamily="34" charset="0"/>
                </a:endParaRPr>
              </a:p>
              <a:p>
                <a:endParaRPr kumimoji="0" lang="en-CA" sz="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endParaRPr kumimoji="0" lang="en-CA" sz="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defTabSz="533400">
                  <a:spcBef>
                    <a:spcPct val="0"/>
                  </a:spcBef>
                  <a:spcAft>
                    <a:spcPct val="35000"/>
                  </a:spcAft>
                </a:pPr>
                <a:endParaRPr lang="en-CA" sz="800" dirty="0">
                  <a:latin typeface="Arial" panose="020B0604020202020204" pitchFamily="34" charset="0"/>
                  <a:cs typeface="Arial" panose="020B0604020202020204" pitchFamily="34" charset="0"/>
                </a:endParaRPr>
              </a:p>
              <a:p>
                <a:pPr defTabSz="533400">
                  <a:spcBef>
                    <a:spcPct val="0"/>
                  </a:spcBef>
                  <a:spcAft>
                    <a:spcPct val="35000"/>
                  </a:spcAft>
                </a:pPr>
                <a:endParaRPr lang="en-CA" sz="800" dirty="0">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DDFB25DA-280A-E414-3ECE-5B2064BD69CC}"/>
                  </a:ext>
                </a:extLst>
              </p:cNvPr>
              <p:cNvPicPr>
                <a:picLocks/>
              </p:cNvPicPr>
              <p:nvPr/>
            </p:nvPicPr>
            <p:blipFill>
              <a:blip r:embed="rId15">
                <a:extLst>
                  <a:ext uri="{28A0092B-C50C-407E-A947-70E740481C1C}">
                    <a14:useLocalDpi xmlns:a14="http://schemas.microsoft.com/office/drawing/2010/main" val="0"/>
                  </a:ext>
                </a:extLst>
              </a:blip>
              <a:srcRect/>
              <a:stretch>
                <a:fillRect/>
              </a:stretch>
            </p:blipFill>
            <p:spPr bwMode="auto">
              <a:xfrm>
                <a:off x="3339124" y="1841636"/>
                <a:ext cx="762635" cy="874395"/>
              </a:xfrm>
              <a:prstGeom prst="rect">
                <a:avLst/>
              </a:prstGeom>
              <a:noFill/>
            </p:spPr>
          </p:pic>
          <p:sp>
            <p:nvSpPr>
              <p:cNvPr id="110" name="TextBox 109">
                <a:extLst>
                  <a:ext uri="{FF2B5EF4-FFF2-40B4-BE49-F238E27FC236}">
                    <a16:creationId xmlns:a16="http://schemas.microsoft.com/office/drawing/2014/main" id="{4EE1A964-8167-6B49-E1B9-B05F5F8BC931}"/>
                  </a:ext>
                </a:extLst>
              </p:cNvPr>
              <p:cNvSpPr txBox="1"/>
              <p:nvPr/>
            </p:nvSpPr>
            <p:spPr>
              <a:xfrm>
                <a:off x="4040809" y="1845466"/>
                <a:ext cx="576149" cy="418959"/>
              </a:xfrm>
              <a:prstGeom prst="rect">
                <a:avLst/>
              </a:prstGeom>
              <a:noFill/>
            </p:spPr>
            <p:txBody>
              <a:bodyPr wrap="square" rtlCol="0">
                <a:spAutoFit/>
              </a:bodyPr>
              <a:lstStyle/>
              <a:p>
                <a:r>
                  <a:rPr lang="en-US" sz="700" dirty="0">
                    <a:solidFill>
                      <a:schemeClr val="bg1"/>
                    </a:solidFill>
                  </a:rPr>
                  <a:t>Mirela Secosan Sr. Mgr</a:t>
                </a:r>
                <a:r>
                  <a:rPr lang="en-US" sz="800" dirty="0">
                    <a:solidFill>
                      <a:schemeClr val="bg1"/>
                    </a:solidFill>
                  </a:rPr>
                  <a:t>.</a:t>
                </a:r>
                <a:endParaRPr lang="en-CA" sz="800" dirty="0">
                  <a:solidFill>
                    <a:schemeClr val="bg1"/>
                  </a:solidFill>
                </a:endParaRPr>
              </a:p>
            </p:txBody>
          </p:sp>
        </p:grpSp>
        <p:sp>
          <p:nvSpPr>
            <p:cNvPr id="60" name="TextBox 59">
              <a:extLst>
                <a:ext uri="{FF2B5EF4-FFF2-40B4-BE49-F238E27FC236}">
                  <a16:creationId xmlns:a16="http://schemas.microsoft.com/office/drawing/2014/main" id="{8DA15D8C-1F1F-F8EE-0AEB-3A9D2864DE70}"/>
                </a:ext>
              </a:extLst>
            </p:cNvPr>
            <p:cNvSpPr txBox="1"/>
            <p:nvPr/>
          </p:nvSpPr>
          <p:spPr>
            <a:xfrm>
              <a:off x="3293802" y="2760311"/>
              <a:ext cx="1432548" cy="313932"/>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Program &amp; Portfolio Management</a:t>
              </a:r>
              <a:endParaRPr lang="en-CA" sz="800" kern="1200" dirty="0">
                <a:latin typeface="Arial" panose="020B0604020202020204" pitchFamily="34" charset="0"/>
                <a:cs typeface="Arial" panose="020B0604020202020204" pitchFamily="34" charset="0"/>
              </a:endParaRPr>
            </a:p>
          </p:txBody>
        </p:sp>
      </p:grpSp>
      <p:grpSp>
        <p:nvGrpSpPr>
          <p:cNvPr id="79" name="Group 78">
            <a:extLst>
              <a:ext uri="{FF2B5EF4-FFF2-40B4-BE49-F238E27FC236}">
                <a16:creationId xmlns:a16="http://schemas.microsoft.com/office/drawing/2014/main" id="{F89E5A42-39CD-4705-68AE-58DDDE15DD07}"/>
              </a:ext>
            </a:extLst>
          </p:cNvPr>
          <p:cNvGrpSpPr/>
          <p:nvPr/>
        </p:nvGrpSpPr>
        <p:grpSpPr>
          <a:xfrm>
            <a:off x="6031874" y="3241220"/>
            <a:ext cx="1361067" cy="1178220"/>
            <a:chOff x="6031874" y="3241220"/>
            <a:chExt cx="1361067" cy="1178220"/>
          </a:xfrm>
        </p:grpSpPr>
        <p:sp>
          <p:nvSpPr>
            <p:cNvPr id="33" name="Rectangle 32">
              <a:extLst>
                <a:ext uri="{FF2B5EF4-FFF2-40B4-BE49-F238E27FC236}">
                  <a16:creationId xmlns:a16="http://schemas.microsoft.com/office/drawing/2014/main" id="{4EB20C8E-3A93-B8D4-3381-F1048B9A0980}"/>
                </a:ext>
              </a:extLst>
            </p:cNvPr>
            <p:cNvSpPr/>
            <p:nvPr/>
          </p:nvSpPr>
          <p:spPr>
            <a:xfrm>
              <a:off x="6098174" y="3241220"/>
              <a:ext cx="1194579" cy="1144798"/>
            </a:xfrm>
            <a:prstGeom prst="rect">
              <a:avLst/>
            </a:prstGeom>
            <a:solidFill>
              <a:srgbClr val="91278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sz="1800" dirty="0"/>
            </a:p>
          </p:txBody>
        </p:sp>
        <p:pic>
          <p:nvPicPr>
            <p:cNvPr id="73" name="Picture 72">
              <a:extLst>
                <a:ext uri="{FF2B5EF4-FFF2-40B4-BE49-F238E27FC236}">
                  <a16:creationId xmlns:a16="http://schemas.microsoft.com/office/drawing/2014/main" id="{53DDA9E1-7A2C-467A-C02B-500C0B9360ED}"/>
                </a:ext>
              </a:extLst>
            </p:cNvPr>
            <p:cNvPicPr>
              <a:picLocks/>
            </p:cNvPicPr>
            <p:nvPr/>
          </p:nvPicPr>
          <p:blipFill rotWithShape="1">
            <a:blip r:embed="rId16" cstate="print">
              <a:extLst>
                <a:ext uri="{28A0092B-C50C-407E-A947-70E740481C1C}">
                  <a14:useLocalDpi xmlns:a14="http://schemas.microsoft.com/office/drawing/2010/main" val="0"/>
                </a:ext>
              </a:extLst>
            </a:blip>
            <a:srcRect l="19551" r="16507"/>
            <a:stretch/>
          </p:blipFill>
          <p:spPr bwMode="auto">
            <a:xfrm>
              <a:off x="6107580" y="3244396"/>
              <a:ext cx="762635" cy="874395"/>
            </a:xfrm>
            <a:prstGeom prst="rect">
              <a:avLst/>
            </a:prstGeom>
            <a:solidFill>
              <a:srgbClr val="91278E"/>
            </a:solidFill>
            <a:ln>
              <a:noFill/>
            </a:ln>
            <a:extLst>
              <a:ext uri="{53640926-AAD7-44D8-BBD7-CCE9431645EC}">
                <a14:shadowObscured xmlns:a14="http://schemas.microsoft.com/office/drawing/2010/main"/>
              </a:ext>
            </a:extLst>
          </p:spPr>
        </p:pic>
        <p:sp>
          <p:nvSpPr>
            <p:cNvPr id="126" name="TextBox 125">
              <a:extLst>
                <a:ext uri="{FF2B5EF4-FFF2-40B4-BE49-F238E27FC236}">
                  <a16:creationId xmlns:a16="http://schemas.microsoft.com/office/drawing/2014/main" id="{DD25C40F-4444-1B70-5AC0-29286E3472BD}"/>
                </a:ext>
              </a:extLst>
            </p:cNvPr>
            <p:cNvSpPr txBox="1"/>
            <p:nvPr/>
          </p:nvSpPr>
          <p:spPr>
            <a:xfrm>
              <a:off x="6807448" y="3294019"/>
              <a:ext cx="585493" cy="415498"/>
            </a:xfrm>
            <a:prstGeom prst="rect">
              <a:avLst/>
            </a:prstGeom>
            <a:noFill/>
          </p:spPr>
          <p:txBody>
            <a:bodyPr wrap="square" rtlCol="0">
              <a:spAutoFit/>
            </a:bodyPr>
            <a:lstStyle/>
            <a:p>
              <a:r>
                <a:rPr lang="en-US" sz="700" dirty="0">
                  <a:solidFill>
                    <a:schemeClr val="bg1"/>
                  </a:solidFill>
                </a:rPr>
                <a:t>Jayson Moon</a:t>
              </a:r>
            </a:p>
            <a:p>
              <a:r>
                <a:rPr lang="en-US" sz="700" dirty="0">
                  <a:solidFill>
                    <a:schemeClr val="bg1"/>
                  </a:solidFill>
                </a:rPr>
                <a:t>Mgr.</a:t>
              </a:r>
              <a:endParaRPr lang="en-CA" sz="700" dirty="0">
                <a:solidFill>
                  <a:schemeClr val="bg1"/>
                </a:solidFill>
              </a:endParaRPr>
            </a:p>
          </p:txBody>
        </p:sp>
        <p:sp>
          <p:nvSpPr>
            <p:cNvPr id="66" name="TextBox 65">
              <a:extLst>
                <a:ext uri="{FF2B5EF4-FFF2-40B4-BE49-F238E27FC236}">
                  <a16:creationId xmlns:a16="http://schemas.microsoft.com/office/drawing/2014/main" id="{0756BAC9-42C9-324B-EE2A-8243B944386D}"/>
                </a:ext>
              </a:extLst>
            </p:cNvPr>
            <p:cNvSpPr txBox="1"/>
            <p:nvPr/>
          </p:nvSpPr>
          <p:spPr>
            <a:xfrm>
              <a:off x="6031874" y="4216307"/>
              <a:ext cx="1194579"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Applications 1</a:t>
              </a:r>
              <a:endParaRPr lang="en-CA" sz="800" kern="1200" dirty="0">
                <a:latin typeface="Arial" panose="020B0604020202020204" pitchFamily="34" charset="0"/>
                <a:cs typeface="Arial" panose="020B0604020202020204" pitchFamily="34" charset="0"/>
              </a:endParaRPr>
            </a:p>
          </p:txBody>
        </p:sp>
      </p:grpSp>
      <p:grpSp>
        <p:nvGrpSpPr>
          <p:cNvPr id="77" name="Group 76">
            <a:extLst>
              <a:ext uri="{FF2B5EF4-FFF2-40B4-BE49-F238E27FC236}">
                <a16:creationId xmlns:a16="http://schemas.microsoft.com/office/drawing/2014/main" id="{CDD1F74E-5DC1-2F8C-1C58-74DF0DE5C6B8}"/>
              </a:ext>
            </a:extLst>
          </p:cNvPr>
          <p:cNvGrpSpPr/>
          <p:nvPr/>
        </p:nvGrpSpPr>
        <p:grpSpPr>
          <a:xfrm>
            <a:off x="7413172" y="3237670"/>
            <a:ext cx="1349828" cy="1167793"/>
            <a:chOff x="7413172" y="3237670"/>
            <a:chExt cx="1349828" cy="1167793"/>
          </a:xfrm>
        </p:grpSpPr>
        <p:sp>
          <p:nvSpPr>
            <p:cNvPr id="34" name="Rectangle 33">
              <a:extLst>
                <a:ext uri="{FF2B5EF4-FFF2-40B4-BE49-F238E27FC236}">
                  <a16:creationId xmlns:a16="http://schemas.microsoft.com/office/drawing/2014/main" id="{2A56838B-53D3-AB0B-BAE3-9571535A49F9}"/>
                </a:ext>
              </a:extLst>
            </p:cNvPr>
            <p:cNvSpPr/>
            <p:nvPr/>
          </p:nvSpPr>
          <p:spPr>
            <a:xfrm>
              <a:off x="7464572" y="3237670"/>
              <a:ext cx="1194579" cy="1144798"/>
            </a:xfrm>
            <a:prstGeom prst="rect">
              <a:avLst/>
            </a:prstGeom>
            <a:solidFill>
              <a:srgbClr val="91278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sz="1800" dirty="0"/>
            </a:p>
          </p:txBody>
        </p:sp>
        <p:sp>
          <p:nvSpPr>
            <p:cNvPr id="132" name="TextBox 131">
              <a:extLst>
                <a:ext uri="{FF2B5EF4-FFF2-40B4-BE49-F238E27FC236}">
                  <a16:creationId xmlns:a16="http://schemas.microsoft.com/office/drawing/2014/main" id="{C3F817F1-F7AA-F7B1-3EE3-EC2ECCD7DE70}"/>
                </a:ext>
              </a:extLst>
            </p:cNvPr>
            <p:cNvSpPr txBox="1"/>
            <p:nvPr/>
          </p:nvSpPr>
          <p:spPr>
            <a:xfrm>
              <a:off x="8177507" y="3276600"/>
              <a:ext cx="585493" cy="307777"/>
            </a:xfrm>
            <a:prstGeom prst="rect">
              <a:avLst/>
            </a:prstGeom>
            <a:noFill/>
          </p:spPr>
          <p:txBody>
            <a:bodyPr wrap="square" rtlCol="0">
              <a:spAutoFit/>
            </a:bodyPr>
            <a:lstStyle/>
            <a:p>
              <a:r>
                <a:rPr lang="en-US" sz="700" dirty="0">
                  <a:solidFill>
                    <a:schemeClr val="bg1"/>
                  </a:solidFill>
                </a:rPr>
                <a:t>Vacant</a:t>
              </a:r>
            </a:p>
            <a:p>
              <a:r>
                <a:rPr lang="en-US" sz="700" dirty="0">
                  <a:solidFill>
                    <a:schemeClr val="bg1"/>
                  </a:solidFill>
                </a:rPr>
                <a:t>Mgr.</a:t>
              </a:r>
              <a:endParaRPr lang="en-CA" sz="700" dirty="0">
                <a:solidFill>
                  <a:schemeClr val="bg1"/>
                </a:solidFill>
              </a:endParaRPr>
            </a:p>
          </p:txBody>
        </p:sp>
        <p:sp>
          <p:nvSpPr>
            <p:cNvPr id="71" name="TextBox 70">
              <a:extLst>
                <a:ext uri="{FF2B5EF4-FFF2-40B4-BE49-F238E27FC236}">
                  <a16:creationId xmlns:a16="http://schemas.microsoft.com/office/drawing/2014/main" id="{34D59187-F9EF-C67A-E2D7-79EE39EB6393}"/>
                </a:ext>
              </a:extLst>
            </p:cNvPr>
            <p:cNvSpPr txBox="1"/>
            <p:nvPr/>
          </p:nvSpPr>
          <p:spPr>
            <a:xfrm>
              <a:off x="7413172" y="4202330"/>
              <a:ext cx="1194579" cy="203133"/>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Applications 2</a:t>
              </a:r>
              <a:endParaRPr lang="en-CA" sz="800" kern="1200" dirty="0">
                <a:latin typeface="Arial" panose="020B0604020202020204" pitchFamily="34" charset="0"/>
                <a:cs typeface="Arial" panose="020B0604020202020204" pitchFamily="34" charset="0"/>
              </a:endParaRPr>
            </a:p>
          </p:txBody>
        </p:sp>
        <p:pic>
          <p:nvPicPr>
            <p:cNvPr id="74" name="Graphic 75" descr="User outline">
              <a:extLst>
                <a:ext uri="{FF2B5EF4-FFF2-40B4-BE49-F238E27FC236}">
                  <a16:creationId xmlns:a16="http://schemas.microsoft.com/office/drawing/2014/main" id="{98451CFA-68C9-1067-9348-70BA10C97F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1942" y="3269680"/>
              <a:ext cx="762635" cy="762635"/>
            </a:xfrm>
            <a:prstGeom prst="rect">
              <a:avLst/>
            </a:prstGeom>
          </p:spPr>
        </p:pic>
      </p:grpSp>
      <p:grpSp>
        <p:nvGrpSpPr>
          <p:cNvPr id="6" name="Group 5">
            <a:extLst>
              <a:ext uri="{FF2B5EF4-FFF2-40B4-BE49-F238E27FC236}">
                <a16:creationId xmlns:a16="http://schemas.microsoft.com/office/drawing/2014/main" id="{E9FCA0A8-DF41-4856-76C9-5BDD7FF5F401}"/>
              </a:ext>
            </a:extLst>
          </p:cNvPr>
          <p:cNvGrpSpPr/>
          <p:nvPr/>
        </p:nvGrpSpPr>
        <p:grpSpPr>
          <a:xfrm>
            <a:off x="7456725" y="4856916"/>
            <a:ext cx="1432548" cy="1198144"/>
            <a:chOff x="7456725" y="4856916"/>
            <a:chExt cx="1432548" cy="1198144"/>
          </a:xfrm>
        </p:grpSpPr>
        <p:sp>
          <p:nvSpPr>
            <p:cNvPr id="141" name="Rectangle 140">
              <a:extLst>
                <a:ext uri="{FF2B5EF4-FFF2-40B4-BE49-F238E27FC236}">
                  <a16:creationId xmlns:a16="http://schemas.microsoft.com/office/drawing/2014/main" id="{A6980437-18D9-5263-0694-D434FDC9927F}"/>
                </a:ext>
              </a:extLst>
            </p:cNvPr>
            <p:cNvSpPr/>
            <p:nvPr/>
          </p:nvSpPr>
          <p:spPr>
            <a:xfrm>
              <a:off x="7513497" y="4856916"/>
              <a:ext cx="1238400" cy="1144800"/>
            </a:xfrm>
            <a:prstGeom prst="rect">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4" name="TextBox 143">
              <a:extLst>
                <a:ext uri="{FF2B5EF4-FFF2-40B4-BE49-F238E27FC236}">
                  <a16:creationId xmlns:a16="http://schemas.microsoft.com/office/drawing/2014/main" id="{6320BC48-38C5-72CB-DB86-30D0FBAA1982}"/>
                </a:ext>
              </a:extLst>
            </p:cNvPr>
            <p:cNvSpPr txBox="1"/>
            <p:nvPr/>
          </p:nvSpPr>
          <p:spPr>
            <a:xfrm>
              <a:off x="7456725" y="5741128"/>
              <a:ext cx="1432548" cy="313932"/>
            </a:xfrm>
            <a:prstGeom prst="rect">
              <a:avLst/>
            </a:prstGeom>
            <a:noFill/>
          </p:spPr>
          <p:txBody>
            <a:bodyPr wrap="square">
              <a:spAutoFit/>
            </a:bodyPr>
            <a:lstStyle/>
            <a:p>
              <a:pPr lvl="0" defTabSz="533400">
                <a:lnSpc>
                  <a:spcPct val="90000"/>
                </a:lnSpc>
                <a:spcBef>
                  <a:spcPct val="0"/>
                </a:spcBef>
                <a:spcAft>
                  <a:spcPct val="35000"/>
                </a:spcAft>
              </a:pPr>
              <a:r>
                <a:rPr lang="en-CA" sz="800" kern="1200" dirty="0">
                  <a:solidFill>
                    <a:schemeClr val="bg1"/>
                  </a:solidFill>
                  <a:latin typeface="Arial" panose="020B0604020202020204" pitchFamily="34" charset="0"/>
                  <a:cs typeface="Arial" panose="020B0604020202020204" pitchFamily="34" charset="0"/>
                </a:rPr>
                <a:t>Monitoring, Surveillance &amp; Encryption</a:t>
              </a:r>
              <a:endParaRPr lang="en-CA" sz="800" kern="1200" dirty="0">
                <a:latin typeface="Arial" panose="020B0604020202020204" pitchFamily="34" charset="0"/>
                <a:cs typeface="Arial" panose="020B0604020202020204" pitchFamily="34" charset="0"/>
              </a:endParaRPr>
            </a:p>
          </p:txBody>
        </p:sp>
        <p:sp>
          <p:nvSpPr>
            <p:cNvPr id="145" name="TextBox 144">
              <a:extLst>
                <a:ext uri="{FF2B5EF4-FFF2-40B4-BE49-F238E27FC236}">
                  <a16:creationId xmlns:a16="http://schemas.microsoft.com/office/drawing/2014/main" id="{ECAECAB0-4E93-A496-B81A-9AA468CE9497}"/>
                </a:ext>
              </a:extLst>
            </p:cNvPr>
            <p:cNvSpPr txBox="1"/>
            <p:nvPr/>
          </p:nvSpPr>
          <p:spPr>
            <a:xfrm>
              <a:off x="8218052" y="4922409"/>
              <a:ext cx="644394" cy="415498"/>
            </a:xfrm>
            <a:prstGeom prst="rect">
              <a:avLst/>
            </a:prstGeom>
            <a:noFill/>
          </p:spPr>
          <p:txBody>
            <a:bodyPr wrap="square" rtlCol="0">
              <a:spAutoFit/>
            </a:bodyPr>
            <a:lstStyle/>
            <a:p>
              <a:r>
                <a:rPr lang="en-US" sz="700" dirty="0">
                  <a:solidFill>
                    <a:schemeClr val="bg1"/>
                  </a:solidFill>
                </a:rPr>
                <a:t>Dharmesh Patel</a:t>
              </a:r>
            </a:p>
            <a:p>
              <a:r>
                <a:rPr lang="en-US" sz="700" dirty="0">
                  <a:solidFill>
                    <a:schemeClr val="bg1"/>
                  </a:solidFill>
                </a:rPr>
                <a:t>Mgr.</a:t>
              </a:r>
              <a:endParaRPr lang="en-CA" sz="700" dirty="0">
                <a:solidFill>
                  <a:schemeClr val="bg1"/>
                </a:solidFill>
              </a:endParaRPr>
            </a:p>
          </p:txBody>
        </p:sp>
        <p:pic>
          <p:nvPicPr>
            <p:cNvPr id="2" name="Picture 1">
              <a:extLst>
                <a:ext uri="{FF2B5EF4-FFF2-40B4-BE49-F238E27FC236}">
                  <a16:creationId xmlns:a16="http://schemas.microsoft.com/office/drawing/2014/main" id="{30E39D8B-16D5-7E36-5EB0-C4BBE5249A6D}"/>
                </a:ext>
              </a:extLst>
            </p:cNvPr>
            <p:cNvPicPr>
              <a:picLocks noChangeAspect="1"/>
            </p:cNvPicPr>
            <p:nvPr/>
          </p:nvPicPr>
          <p:blipFill>
            <a:blip r:embed="rId17"/>
            <a:stretch>
              <a:fillRect/>
            </a:stretch>
          </p:blipFill>
          <p:spPr>
            <a:xfrm>
              <a:off x="7514093" y="4870675"/>
              <a:ext cx="762634" cy="909339"/>
            </a:xfrm>
            <a:prstGeom prst="rect">
              <a:avLst/>
            </a:prstGeom>
          </p:spPr>
        </p:pic>
      </p:grpSp>
    </p:spTree>
    <p:extLst>
      <p:ext uri="{BB962C8B-B14F-4D97-AF65-F5344CB8AC3E}">
        <p14:creationId xmlns:p14="http://schemas.microsoft.com/office/powerpoint/2010/main" val="398001629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212745"/>
      </a:dk2>
      <a:lt2>
        <a:srgbClr val="B4DCFA"/>
      </a:lt2>
      <a:accent1>
        <a:srgbClr val="4E67C8"/>
      </a:accent1>
      <a:accent2>
        <a:srgbClr val="00B2E3"/>
      </a:accent2>
      <a:accent3>
        <a:srgbClr val="A7EA52"/>
      </a:accent3>
      <a:accent4>
        <a:srgbClr val="5DCEAF"/>
      </a:accent4>
      <a:accent5>
        <a:srgbClr val="FF8021"/>
      </a:accent5>
      <a:accent6>
        <a:srgbClr val="F14124"/>
      </a:accent6>
      <a:hlink>
        <a:srgbClr val="56C7AA"/>
      </a:hlink>
      <a:folHlink>
        <a:srgbClr val="59A8D1"/>
      </a:folHlink>
    </a:clrScheme>
    <a:fontScheme name="Raleway">
      <a:majorFont>
        <a:latin typeface="Raleway Black"/>
        <a:ea typeface=""/>
        <a:cs typeface=""/>
      </a:majorFont>
      <a:minorFont>
        <a:latin typeface="Raleway"/>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5" id="{90D80ADF-11A5-0946-B2F2-52F2692D42AE}" vid="{C30BBF9D-2019-4343-8ACD-CDFEE9F188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b12aa771-37b4-4c0b-beff-5155272dc2c9">General Information</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6A7CA115BBBB4CA550EC6DCC820BC2" ma:contentTypeVersion="13" ma:contentTypeDescription="Create a new document." ma:contentTypeScope="" ma:versionID="37edcd8a974b38489205321d29efc7b0">
  <xsd:schema xmlns:xsd="http://www.w3.org/2001/XMLSchema" xmlns:xs="http://www.w3.org/2001/XMLSchema" xmlns:p="http://schemas.microsoft.com/office/2006/metadata/properties" xmlns:ns2="b12aa771-37b4-4c0b-beff-5155272dc2c9" targetNamespace="http://schemas.microsoft.com/office/2006/metadata/properties" ma:root="true" ma:fieldsID="9791643cde1cf277ede2175c7913bd69" ns2:_="">
    <xsd:import namespace="b12aa771-37b4-4c0b-beff-5155272dc2c9"/>
    <xsd:element name="properties">
      <xsd:complexType>
        <xsd:sequence>
          <xsd:element name="documentManagement">
            <xsd:complexType>
              <xsd:all>
                <xsd:element ref="ns2:Category" minOccurs="0"/>
                <xsd:element ref="ns2:MediaServiceMetadata" minOccurs="0"/>
                <xsd:element ref="ns2:MediaServiceFastMetadata" minOccurs="0"/>
                <xsd:element ref="ns2:MediaServiceAutoKeyPoints" minOccurs="0"/>
                <xsd:element ref="ns2:MediaServiceKeyPoint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2aa771-37b4-4c0b-beff-5155272dc2c9" elementFormDefault="qualified">
    <xsd:import namespace="http://schemas.microsoft.com/office/2006/documentManagement/types"/>
    <xsd:import namespace="http://schemas.microsoft.com/office/infopath/2007/PartnerControls"/>
    <xsd:element name="Category" ma:index="8" nillable="true" ma:displayName="Category" ma:default="General Information" ma:format="Dropdown" ma:internalName="Category" ma:readOnly="false">
      <xsd:simpleType>
        <xsd:restriction base="dms:Choice">
          <xsd:enumeration value="General Information"/>
          <xsd:enumeration value="Communications Videos"/>
          <xsd:enumeration value="Organization Chart"/>
          <xsd:enumeration value="Employee Orientation"/>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235268-F757-45DA-B7A3-B776D068AED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dec4d97e-5979-4f6c-a6a8-9f706090c881"/>
    <ds:schemaRef ds:uri="http://www.w3.org/XML/1998/namespace"/>
    <ds:schemaRef ds:uri="http://purl.org/dc/dcmitype/"/>
    <ds:schemaRef ds:uri="b12aa771-37b4-4c0b-beff-5155272dc2c9"/>
  </ds:schemaRefs>
</ds:datastoreItem>
</file>

<file path=customXml/itemProps2.xml><?xml version="1.0" encoding="utf-8"?>
<ds:datastoreItem xmlns:ds="http://schemas.openxmlformats.org/officeDocument/2006/customXml" ds:itemID="{FB42ED4D-3C22-4CD3-B6CC-CB9CE8CE8E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2aa771-37b4-4c0b-beff-5155272dc2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096C09A-3075-429F-97DA-82D7B2026CDA}">
  <ds:schemaRefs>
    <ds:schemaRef ds:uri="http://schemas.microsoft.com/sharepoint/v3/contenttype/forms"/>
  </ds:schemaRefs>
</ds:datastoreItem>
</file>

<file path=docMetadata/LabelInfo.xml><?xml version="1.0" encoding="utf-8"?>
<clbl:labelList xmlns:clbl="http://schemas.microsoft.com/office/2020/mipLabelMetadata">
  <clbl:label id="{034a106e-6316-442c-ad35-738afd673d2b}" enabled="1" method="Standard" siteId="{cddc1229-ac2a-4b97-b78a-0e5cacb5865c}" removed="0"/>
</clbl:labelList>
</file>

<file path=docProps/app.xml><?xml version="1.0" encoding="utf-8"?>
<Properties xmlns="http://schemas.openxmlformats.org/officeDocument/2006/extended-properties" xmlns:vt="http://schemas.openxmlformats.org/officeDocument/2006/docPropsVTypes">
  <Template>Arc-PPT_4x3_template_Semi-Bright version_V3</Template>
  <TotalTime>2073</TotalTime>
  <Words>3865</Words>
  <Application>Microsoft Office PowerPoint</Application>
  <PresentationFormat>Widescreen</PresentationFormat>
  <Paragraphs>549</Paragraphs>
  <Slides>34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Arial Narrow</vt:lpstr>
      <vt:lpstr>Calibri</vt:lpstr>
      <vt:lpstr>Raleway</vt:lpstr>
      <vt:lpstr>Raleway Black</vt:lpstr>
      <vt:lpstr>Verdana</vt:lpstr>
      <vt:lpstr>Wingdings</vt:lpstr>
      <vt:lpstr>Office Theme</vt:lpstr>
      <vt:lpstr>Emergency Health I&amp;IT Solutions    &amp; Technology Management Branch (EHSTMB)  Orientation For New Staff</vt:lpstr>
      <vt:lpstr>Summary Placemat</vt:lpstr>
      <vt:lpstr>Branch Overview</vt:lpstr>
      <vt:lpstr>Emergency Health I&amp;IT Solutions</vt:lpstr>
      <vt:lpstr>PowerPoint Presentation</vt:lpstr>
      <vt:lpstr>How Would We Describe the Work We Do?</vt:lpstr>
      <vt:lpstr>PowerPoint Presentation</vt:lpstr>
      <vt:lpstr>Digital and Data Governance: Emergency Health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AND SERVICE ROAD MAPS</vt:lpstr>
      <vt:lpstr>PowerPoint Presentation</vt:lpstr>
      <vt:lpstr>PowerPoint Presentation</vt:lpstr>
      <vt:lpstr>PowerPoint Presentation</vt:lpstr>
      <vt:lpstr>PowerPoint Presentation</vt:lpstr>
      <vt:lpstr>PowerPoint Presentation</vt:lpstr>
      <vt:lpstr>PowerPoint Presentation</vt:lpstr>
      <vt:lpstr>Appendicies</vt:lpstr>
      <vt:lpstr>Appendix A: Mandatory Courses for All OPS</vt:lpstr>
      <vt:lpstr>Appendix B: Additional Resources</vt:lpstr>
      <vt:lpstr>Appendix C: Additional Resources</vt:lpstr>
      <vt:lpstr>Appendix D:  Acronyms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1 of 12 (Delete any unused sample slides when not in use)</dc:title>
  <dc:subject/>
  <dc:creator>Campbell, Ashley (CAB)</dc:creator>
  <cp:keywords/>
  <dc:description/>
  <cp:lastModifiedBy>Wu, Zhenyu (Daniel) (MOH)</cp:lastModifiedBy>
  <cp:revision>40</cp:revision>
  <cp:lastPrinted>2019-04-11T20:21:32Z</cp:lastPrinted>
  <dcterms:created xsi:type="dcterms:W3CDTF">2019-05-23T22:56:46Z</dcterms:created>
  <dcterms:modified xsi:type="dcterms:W3CDTF">2024-01-16T19:47:32Z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4a106e-6316-442c-ad35-738afd673d2b_Enabled">
    <vt:lpwstr>true</vt:lpwstr>
  </property>
  <property fmtid="{D5CDD505-2E9C-101B-9397-08002B2CF9AE}" pid="3" name="MSIP_Label_034a106e-6316-442c-ad35-738afd673d2b_SetDate">
    <vt:lpwstr>2022-02-18T15:57:46Z</vt:lpwstr>
  </property>
  <property fmtid="{D5CDD505-2E9C-101B-9397-08002B2CF9AE}" pid="4" name="MSIP_Label_034a106e-6316-442c-ad35-738afd673d2b_Method">
    <vt:lpwstr>Standard</vt:lpwstr>
  </property>
  <property fmtid="{D5CDD505-2E9C-101B-9397-08002B2CF9AE}" pid="5" name="MSIP_Label_034a106e-6316-442c-ad35-738afd673d2b_Name">
    <vt:lpwstr>034a106e-6316-442c-ad35-738afd673d2b</vt:lpwstr>
  </property>
  <property fmtid="{D5CDD505-2E9C-101B-9397-08002B2CF9AE}" pid="6" name="MSIP_Label_034a106e-6316-442c-ad35-738afd673d2b_SiteId">
    <vt:lpwstr>cddc1229-ac2a-4b97-b78a-0e5cacb5865c</vt:lpwstr>
  </property>
  <property fmtid="{D5CDD505-2E9C-101B-9397-08002B2CF9AE}" pid="7" name="MSIP_Label_034a106e-6316-442c-ad35-738afd673d2b_ContentBits">
    <vt:lpwstr>0</vt:lpwstr>
  </property>
  <property fmtid="{D5CDD505-2E9C-101B-9397-08002B2CF9AE}" pid="8" name="ContentTypeId">
    <vt:lpwstr>0x0101002D6A7CA115BBBB4CA550EC6DCC820BC2</vt:lpwstr>
  </property>
</Properties>
</file>